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85"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34" r:id="rId31"/>
    <p:sldId id="335" r:id="rId32"/>
    <p:sldId id="339" r:id="rId33"/>
    <p:sldId id="260" r:id="rId34"/>
    <p:sldId id="268" r:id="rId35"/>
    <p:sldId id="272" r:id="rId36"/>
    <p:sldId id="271"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26" r:id="rId50"/>
    <p:sldId id="327" r:id="rId51"/>
    <p:sldId id="328" r:id="rId52"/>
    <p:sldId id="329" r:id="rId53"/>
    <p:sldId id="330" r:id="rId54"/>
    <p:sldId id="331" r:id="rId55"/>
    <p:sldId id="332" r:id="rId56"/>
    <p:sldId id="333" r:id="rId57"/>
    <p:sldId id="336" r:id="rId58"/>
    <p:sldId id="337" r:id="rId59"/>
    <p:sldId id="338" r:id="rId6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13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E0E309-581D-433A-A783-A05BE9F6B856}" type="datetimeFigureOut">
              <a:rPr lang="id-ID" smtClean="0"/>
              <a:pPr/>
              <a:t>25/11/2019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30A4A8-4E79-47EE-AF8D-AB4196CF0BF6}"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D3924C4D-B481-49BB-A63A-20F28613B6B6}" type="slidenum">
              <a:rPr lang="id-ID" smtClean="0"/>
              <a:pPr/>
              <a:t>31</a:t>
            </a:fld>
            <a:endParaRPr lang="id-ID"/>
          </a:p>
        </p:txBody>
      </p:sp>
    </p:spTree>
    <p:extLst>
      <p:ext uri="{BB962C8B-B14F-4D97-AF65-F5344CB8AC3E}">
        <p14:creationId xmlns:p14="http://schemas.microsoft.com/office/powerpoint/2010/main" val="269675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5"/>
          </p:nvPr>
        </p:nvSpPr>
        <p:spPr/>
        <p:txBody>
          <a:bodyPr/>
          <a:lstStyle/>
          <a:p>
            <a:fld id="{5BB328C5-C649-450D-93CF-FAC1AE6554A7}" type="slidenum">
              <a:rPr lang="id-ID" smtClean="0"/>
              <a:pPr/>
              <a:t>49</a:t>
            </a:fld>
            <a:endParaRPr lang="id-ID"/>
          </a:p>
        </p:txBody>
      </p:sp>
    </p:spTree>
    <p:extLst>
      <p:ext uri="{BB962C8B-B14F-4D97-AF65-F5344CB8AC3E}">
        <p14:creationId xmlns:p14="http://schemas.microsoft.com/office/powerpoint/2010/main" val="1866019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0A0ED4-67D0-4F1F-ACEF-AC54BE9D41E5}" type="datetimeFigureOut">
              <a:rPr lang="id-ID" smtClean="0"/>
              <a:pPr/>
              <a:t>25/11/2019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2D7F81-3C94-4049-945C-8E01249D7D93}" type="slidenum">
              <a:rPr lang="id-ID" smtClean="0"/>
              <a:pPr/>
              <a:t>‹#›</a:t>
            </a:fld>
            <a:endParaRPr lang="id-ID"/>
          </a:p>
        </p:txBody>
      </p:sp>
    </p:spTree>
    <p:extLst>
      <p:ext uri="{BB962C8B-B14F-4D97-AF65-F5344CB8AC3E}">
        <p14:creationId xmlns:p14="http://schemas.microsoft.com/office/powerpoint/2010/main" val="385041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0A0ED4-67D0-4F1F-ACEF-AC54BE9D41E5}" type="datetimeFigureOut">
              <a:rPr lang="id-ID" smtClean="0"/>
              <a:pPr/>
              <a:t>25/11/2019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2D7F81-3C94-4049-945C-8E01249D7D93}" type="slidenum">
              <a:rPr lang="id-ID" smtClean="0"/>
              <a:pPr/>
              <a:t>‹#›</a:t>
            </a:fld>
            <a:endParaRPr lang="id-ID"/>
          </a:p>
        </p:txBody>
      </p:sp>
    </p:spTree>
    <p:extLst>
      <p:ext uri="{BB962C8B-B14F-4D97-AF65-F5344CB8AC3E}">
        <p14:creationId xmlns:p14="http://schemas.microsoft.com/office/powerpoint/2010/main" val="84318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0A0ED4-67D0-4F1F-ACEF-AC54BE9D41E5}" type="datetimeFigureOut">
              <a:rPr lang="id-ID" smtClean="0"/>
              <a:pPr/>
              <a:t>25/11/2019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2D7F81-3C94-4049-945C-8E01249D7D93}" type="slidenum">
              <a:rPr lang="id-ID" smtClean="0"/>
              <a:pPr/>
              <a:t>‹#›</a:t>
            </a:fld>
            <a:endParaRPr lang="id-ID"/>
          </a:p>
        </p:txBody>
      </p:sp>
    </p:spTree>
    <p:extLst>
      <p:ext uri="{BB962C8B-B14F-4D97-AF65-F5344CB8AC3E}">
        <p14:creationId xmlns:p14="http://schemas.microsoft.com/office/powerpoint/2010/main" val="2090997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0A0ED4-67D0-4F1F-ACEF-AC54BE9D41E5}" type="datetimeFigureOut">
              <a:rPr lang="id-ID" smtClean="0"/>
              <a:pPr/>
              <a:t>25/11/2019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2D7F81-3C94-4049-945C-8E01249D7D93}" type="slidenum">
              <a:rPr lang="id-ID" smtClean="0"/>
              <a:pPr/>
              <a:t>‹#›</a:t>
            </a:fld>
            <a:endParaRPr lang="id-ID"/>
          </a:p>
        </p:txBody>
      </p:sp>
    </p:spTree>
    <p:extLst>
      <p:ext uri="{BB962C8B-B14F-4D97-AF65-F5344CB8AC3E}">
        <p14:creationId xmlns:p14="http://schemas.microsoft.com/office/powerpoint/2010/main" val="2658934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0A0ED4-67D0-4F1F-ACEF-AC54BE9D41E5}" type="datetimeFigureOut">
              <a:rPr lang="id-ID" smtClean="0"/>
              <a:pPr/>
              <a:t>25/11/2019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2D7F81-3C94-4049-945C-8E01249D7D93}" type="slidenum">
              <a:rPr lang="id-ID" smtClean="0"/>
              <a:pPr/>
              <a:t>‹#›</a:t>
            </a:fld>
            <a:endParaRPr lang="id-ID"/>
          </a:p>
        </p:txBody>
      </p:sp>
    </p:spTree>
    <p:extLst>
      <p:ext uri="{BB962C8B-B14F-4D97-AF65-F5344CB8AC3E}">
        <p14:creationId xmlns:p14="http://schemas.microsoft.com/office/powerpoint/2010/main" val="31352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0A0ED4-67D0-4F1F-ACEF-AC54BE9D41E5}" type="datetimeFigureOut">
              <a:rPr lang="id-ID" smtClean="0"/>
              <a:pPr/>
              <a:t>25/11/2019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2D7F81-3C94-4049-945C-8E01249D7D93}" type="slidenum">
              <a:rPr lang="id-ID" smtClean="0"/>
              <a:pPr/>
              <a:t>‹#›</a:t>
            </a:fld>
            <a:endParaRPr lang="id-ID"/>
          </a:p>
        </p:txBody>
      </p:sp>
    </p:spTree>
    <p:extLst>
      <p:ext uri="{BB962C8B-B14F-4D97-AF65-F5344CB8AC3E}">
        <p14:creationId xmlns:p14="http://schemas.microsoft.com/office/powerpoint/2010/main" val="119128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0A0ED4-67D0-4F1F-ACEF-AC54BE9D41E5}" type="datetimeFigureOut">
              <a:rPr lang="id-ID" smtClean="0"/>
              <a:pPr/>
              <a:t>25/11/2019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52D7F81-3C94-4049-945C-8E01249D7D93}" type="slidenum">
              <a:rPr lang="id-ID" smtClean="0"/>
              <a:pPr/>
              <a:t>‹#›</a:t>
            </a:fld>
            <a:endParaRPr lang="id-ID"/>
          </a:p>
        </p:txBody>
      </p:sp>
    </p:spTree>
    <p:extLst>
      <p:ext uri="{BB962C8B-B14F-4D97-AF65-F5344CB8AC3E}">
        <p14:creationId xmlns:p14="http://schemas.microsoft.com/office/powerpoint/2010/main" val="242436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0A0ED4-67D0-4F1F-ACEF-AC54BE9D41E5}" type="datetimeFigureOut">
              <a:rPr lang="id-ID" smtClean="0"/>
              <a:pPr/>
              <a:t>25/11/2019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52D7F81-3C94-4049-945C-8E01249D7D93}" type="slidenum">
              <a:rPr lang="id-ID" smtClean="0"/>
              <a:pPr/>
              <a:t>‹#›</a:t>
            </a:fld>
            <a:endParaRPr lang="id-ID"/>
          </a:p>
        </p:txBody>
      </p:sp>
    </p:spTree>
    <p:extLst>
      <p:ext uri="{BB962C8B-B14F-4D97-AF65-F5344CB8AC3E}">
        <p14:creationId xmlns:p14="http://schemas.microsoft.com/office/powerpoint/2010/main" val="17310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0A0ED4-67D0-4F1F-ACEF-AC54BE9D41E5}" type="datetimeFigureOut">
              <a:rPr lang="id-ID" smtClean="0"/>
              <a:pPr/>
              <a:t>25/11/2019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52D7F81-3C94-4049-945C-8E01249D7D93}" type="slidenum">
              <a:rPr lang="id-ID" smtClean="0"/>
              <a:pPr/>
              <a:t>‹#›</a:t>
            </a:fld>
            <a:endParaRPr lang="id-ID"/>
          </a:p>
        </p:txBody>
      </p:sp>
    </p:spTree>
    <p:extLst>
      <p:ext uri="{BB962C8B-B14F-4D97-AF65-F5344CB8AC3E}">
        <p14:creationId xmlns:p14="http://schemas.microsoft.com/office/powerpoint/2010/main" val="240574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0A0ED4-67D0-4F1F-ACEF-AC54BE9D41E5}" type="datetimeFigureOut">
              <a:rPr lang="id-ID" smtClean="0"/>
              <a:pPr/>
              <a:t>25/11/2019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2D7F81-3C94-4049-945C-8E01249D7D93}" type="slidenum">
              <a:rPr lang="id-ID" smtClean="0"/>
              <a:pPr/>
              <a:t>‹#›</a:t>
            </a:fld>
            <a:endParaRPr lang="id-ID"/>
          </a:p>
        </p:txBody>
      </p:sp>
    </p:spTree>
    <p:extLst>
      <p:ext uri="{BB962C8B-B14F-4D97-AF65-F5344CB8AC3E}">
        <p14:creationId xmlns:p14="http://schemas.microsoft.com/office/powerpoint/2010/main" val="393943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0A0ED4-67D0-4F1F-ACEF-AC54BE9D41E5}" type="datetimeFigureOut">
              <a:rPr lang="id-ID" smtClean="0"/>
              <a:pPr/>
              <a:t>25/11/2019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2D7F81-3C94-4049-945C-8E01249D7D93}" type="slidenum">
              <a:rPr lang="id-ID" smtClean="0"/>
              <a:pPr/>
              <a:t>‹#›</a:t>
            </a:fld>
            <a:endParaRPr lang="id-ID"/>
          </a:p>
        </p:txBody>
      </p:sp>
    </p:spTree>
    <p:extLst>
      <p:ext uri="{BB962C8B-B14F-4D97-AF65-F5344CB8AC3E}">
        <p14:creationId xmlns:p14="http://schemas.microsoft.com/office/powerpoint/2010/main" val="1361053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A0ED4-67D0-4F1F-ACEF-AC54BE9D41E5}" type="datetimeFigureOut">
              <a:rPr lang="id-ID" smtClean="0"/>
              <a:pPr/>
              <a:t>25/11/2019</a:t>
            </a:fld>
            <a:endParaRPr lang="id-ID"/>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D7F81-3C94-4049-945C-8E01249D7D93}" type="slidenum">
              <a:rPr lang="id-ID" smtClean="0"/>
              <a:pPr/>
              <a:t>‹#›</a:t>
            </a:fld>
            <a:endParaRPr lang="id-ID"/>
          </a:p>
        </p:txBody>
      </p:sp>
    </p:spTree>
    <p:extLst>
      <p:ext uri="{BB962C8B-B14F-4D97-AF65-F5344CB8AC3E}">
        <p14:creationId xmlns:p14="http://schemas.microsoft.com/office/powerpoint/2010/main" val="3674976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mailto:volunteerweek7@gmai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r>
              <a:rPr lang="en-ID" dirty="0"/>
              <a:t> </a:t>
            </a:r>
            <a:endParaRPr lang="id-ID" dirty="0"/>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0" name="Rectangle 9"/>
          <p:cNvSpPr/>
          <p:nvPr/>
        </p:nvSpPr>
        <p:spPr>
          <a:xfrm>
            <a:off x="500034" y="1214422"/>
            <a:ext cx="8858312" cy="1754326"/>
          </a:xfrm>
          <a:prstGeom prst="rect">
            <a:avLst/>
          </a:prstGeom>
        </p:spPr>
        <p:txBody>
          <a:bodyPr wrap="square">
            <a:spAutoFit/>
          </a:bodyPr>
          <a:lstStyle/>
          <a:p>
            <a:pPr algn="ctr"/>
            <a:r>
              <a:rPr lang="id-ID" altLang="zh-CN" sz="3600" b="1" dirty="0">
                <a:latin typeface="Times New Roman" pitchFamily="18" charset="0"/>
                <a:cs typeface="Times New Roman" pitchFamily="18" charset="0"/>
              </a:rPr>
              <a:t>PETUNJUK PELAKSANAAN KSR</a:t>
            </a:r>
          </a:p>
          <a:p>
            <a:pPr algn="ctr"/>
            <a:r>
              <a:rPr lang="en-US" altLang="zh-CN" sz="4400" b="1" dirty="0"/>
              <a:t> </a:t>
            </a:r>
            <a:r>
              <a:rPr lang="en-US" sz="2800" dirty="0">
                <a:latin typeface="Monotype Corsiva" panose="03010101010201010101" pitchFamily="66" charset="0"/>
                <a:cs typeface="Times New Roman" panose="02020603050405020304" pitchFamily="18" charset="0"/>
              </a:rPr>
              <a:t>Volunteer Week and Youth Volunteer Competition 7</a:t>
            </a:r>
            <a:br>
              <a:rPr lang="en-US" sz="2800" dirty="0">
                <a:latin typeface="Monotype Corsiva" panose="03010101010201010101" pitchFamily="66" charset="0"/>
                <a:cs typeface="Times New Roman" panose="02020603050405020304" pitchFamily="18" charset="0"/>
              </a:rPr>
            </a:br>
            <a:endParaRPr lang="en-US" sz="2800" dirty="0"/>
          </a:p>
        </p:txBody>
      </p:sp>
      <p:sp>
        <p:nvSpPr>
          <p:cNvPr id="11" name="Rectangle 10"/>
          <p:cNvSpPr/>
          <p:nvPr/>
        </p:nvSpPr>
        <p:spPr>
          <a:xfrm>
            <a:off x="1928794" y="4572008"/>
            <a:ext cx="5857900" cy="1046440"/>
          </a:xfrm>
          <a:prstGeom prst="rect">
            <a:avLst/>
          </a:prstGeom>
        </p:spPr>
        <p:txBody>
          <a:bodyPr wrap="square">
            <a:spAutoFit/>
          </a:bodyPr>
          <a:lstStyle/>
          <a:p>
            <a:pPr algn="ctr">
              <a:buNone/>
            </a:pPr>
            <a:r>
              <a:rPr lang="en-US" sz="2000" dirty="0">
                <a:latin typeface="Monotype Corsiva" panose="03010101010201010101" pitchFamily="66" charset="0"/>
              </a:rPr>
              <a:t>Volunteer Week and Youth Volunteer Competition 7</a:t>
            </a:r>
            <a:endParaRPr lang="en-US" sz="2000" dirty="0">
              <a:latin typeface="Monotype Corsiva" panose="03010101010201010101" pitchFamily="66" charset="0"/>
              <a:cs typeface="Times New Roman" panose="02020603050405020304" pitchFamily="18" charset="0"/>
            </a:endParaRPr>
          </a:p>
          <a:p>
            <a:pPr algn="ctr">
              <a:buNone/>
            </a:pPr>
            <a:r>
              <a:rPr lang="en-US" sz="2000" dirty="0">
                <a:latin typeface="Times New Roman" panose="02020603050405020304" pitchFamily="18" charset="0"/>
                <a:cs typeface="Times New Roman" panose="02020603050405020304" pitchFamily="18" charset="0"/>
              </a:rPr>
              <a:t>Surakarta, 12-15 </a:t>
            </a:r>
            <a:r>
              <a:rPr lang="en-US" sz="2000" dirty="0" err="1">
                <a:latin typeface="Times New Roman" panose="02020603050405020304" pitchFamily="18" charset="0"/>
                <a:cs typeface="Times New Roman" panose="02020603050405020304" pitchFamily="18" charset="0"/>
              </a:rPr>
              <a:t>Desember</a:t>
            </a:r>
            <a:r>
              <a:rPr lang="en-US" sz="2000" dirty="0">
                <a:latin typeface="Times New Roman" panose="02020603050405020304" pitchFamily="18" charset="0"/>
                <a:cs typeface="Times New Roman" panose="02020603050405020304" pitchFamily="18" charset="0"/>
              </a:rPr>
              <a:t> 2019</a:t>
            </a:r>
          </a:p>
          <a:p>
            <a:pPr algn="ctr"/>
            <a:endParaRPr lang="en-US" sz="2000"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0" y="0"/>
            <a:ext cx="9286907" cy="6858000"/>
          </a:xfrm>
          <a:prstGeom prst="rect">
            <a:avLst/>
          </a:prstGeom>
        </p:spPr>
      </p:pic>
      <p:sp>
        <p:nvSpPr>
          <p:cNvPr id="10" name="Rectangle 9"/>
          <p:cNvSpPr/>
          <p:nvPr/>
        </p:nvSpPr>
        <p:spPr>
          <a:xfrm>
            <a:off x="1785918" y="1214422"/>
            <a:ext cx="6858048" cy="461665"/>
          </a:xfrm>
          <a:prstGeom prst="rect">
            <a:avLst/>
          </a:prstGeom>
        </p:spPr>
        <p:txBody>
          <a:bodyPr wrap="square">
            <a:spAutoFit/>
          </a:bodyPr>
          <a:lstStyle/>
          <a:p>
            <a:pPr algn="ctr"/>
            <a:r>
              <a:rPr lang="en-US" altLang="zh-CN" sz="2400" b="1" dirty="0"/>
              <a:t> </a:t>
            </a:r>
            <a:endParaRPr lang="en-US" sz="2400" dirty="0"/>
          </a:p>
        </p:txBody>
      </p:sp>
      <p:sp>
        <p:nvSpPr>
          <p:cNvPr id="12" name="Rectangle 11"/>
          <p:cNvSpPr/>
          <p:nvPr/>
        </p:nvSpPr>
        <p:spPr>
          <a:xfrm>
            <a:off x="1357290" y="714356"/>
            <a:ext cx="6929486" cy="707886"/>
          </a:xfrm>
          <a:prstGeom prst="rect">
            <a:avLst/>
          </a:prstGeom>
        </p:spPr>
        <p:txBody>
          <a:bodyPr wrap="square">
            <a:spAutoFit/>
          </a:bodyPr>
          <a:lstStyle/>
          <a:p>
            <a:pPr algn="ctr"/>
            <a:r>
              <a:rPr lang="en-US" altLang="zh-CN" sz="4000" b="1" dirty="0"/>
              <a:t> </a:t>
            </a:r>
            <a:endParaRPr lang="en-US" sz="4000" b="1" dirty="0"/>
          </a:p>
        </p:txBody>
      </p:sp>
      <p:sp>
        <p:nvSpPr>
          <p:cNvPr id="11" name="Rectangle 10"/>
          <p:cNvSpPr/>
          <p:nvPr/>
        </p:nvSpPr>
        <p:spPr>
          <a:xfrm>
            <a:off x="500034" y="500042"/>
            <a:ext cx="8072494" cy="1015663"/>
          </a:xfrm>
          <a:prstGeom prst="rect">
            <a:avLst/>
          </a:prstGeom>
        </p:spPr>
        <p:txBody>
          <a:bodyPr wrap="square">
            <a:spAutoFit/>
          </a:bodyPr>
          <a:lstStyle/>
          <a:p>
            <a:pPr algn="just">
              <a:lnSpc>
                <a:spcPct val="150000"/>
              </a:lnSpc>
            </a:pPr>
            <a:r>
              <a:rPr lang="id-ID" altLang="en-US" sz="4000" b="1" dirty="0"/>
              <a:t>PERATURAN UMUM VW VII</a:t>
            </a:r>
            <a:endParaRPr lang="en-US" sz="4000" b="1" dirty="0"/>
          </a:p>
        </p:txBody>
      </p:sp>
      <p:sp>
        <p:nvSpPr>
          <p:cNvPr id="14" name="Rectangle 13"/>
          <p:cNvSpPr/>
          <p:nvPr/>
        </p:nvSpPr>
        <p:spPr>
          <a:xfrm>
            <a:off x="1500166" y="1500174"/>
            <a:ext cx="7643834" cy="4347232"/>
          </a:xfrm>
          <a:prstGeom prst="rect">
            <a:avLst/>
          </a:prstGeom>
        </p:spPr>
        <p:txBody>
          <a:bodyPr wrap="square">
            <a:spAutoFit/>
          </a:bodyPr>
          <a:lstStyle/>
          <a:p>
            <a:pPr algn="just">
              <a:lnSpc>
                <a:spcPct val="150000"/>
              </a:lnSpc>
              <a:defRPr/>
            </a:pPr>
            <a:r>
              <a:rPr lang="id-ID" b="1" dirty="0"/>
              <a:t>KEWAJIBAN :</a:t>
            </a:r>
          </a:p>
          <a:p>
            <a:pPr marL="457200" indent="-457200" algn="just">
              <a:lnSpc>
                <a:spcPct val="150000"/>
              </a:lnSpc>
              <a:buFont typeface="+mj-lt"/>
              <a:buAutoNum type="alphaUcPeriod"/>
              <a:defRPr/>
            </a:pPr>
            <a:r>
              <a:rPr lang="id-ID" b="1" dirty="0"/>
              <a:t>Peserta diwajibkan untuk mengikuti seluruh rangkaian acara Volunteer Weeks and Youth Volunteer Competition </a:t>
            </a:r>
            <a:r>
              <a:rPr lang="en-US" b="1" dirty="0"/>
              <a:t>VI</a:t>
            </a:r>
            <a:r>
              <a:rPr lang="id-ID" b="1" dirty="0"/>
              <a:t>I (VW 7) dan wajib menginap dari hari </a:t>
            </a:r>
            <a:r>
              <a:rPr lang="en-ID" b="1" dirty="0" err="1"/>
              <a:t>Kamis</a:t>
            </a:r>
            <a:r>
              <a:rPr lang="en-ID" b="1" dirty="0"/>
              <a:t>,</a:t>
            </a:r>
            <a:r>
              <a:rPr lang="id-ID" b="1" dirty="0"/>
              <a:t> 12 Desember 2019.</a:t>
            </a:r>
          </a:p>
          <a:p>
            <a:pPr marL="457200" indent="-457200" algn="just">
              <a:lnSpc>
                <a:spcPct val="150000"/>
              </a:lnSpc>
              <a:buFont typeface="+mj-lt"/>
              <a:buAutoNum type="alphaUcPeriod"/>
              <a:defRPr/>
            </a:pPr>
            <a:r>
              <a:rPr lang="id-ID" b="1" dirty="0"/>
              <a:t>Peserta diwajibkan untuk selalu menjaga kebersihan, ketertiban, keamanan dan kenyamanan selama rangkaian acara berlangsung.</a:t>
            </a:r>
          </a:p>
          <a:p>
            <a:pPr marL="457200" indent="-457200" algn="just">
              <a:lnSpc>
                <a:spcPct val="150000"/>
              </a:lnSpc>
              <a:buFont typeface="+mj-lt"/>
              <a:buAutoNum type="alphaUcPeriod"/>
              <a:defRPr/>
            </a:pPr>
            <a:r>
              <a:rPr lang="id-ID" b="1" dirty="0"/>
              <a:t>Setiap tim diwajibkan membawa minimal </a:t>
            </a:r>
            <a:r>
              <a:rPr lang="id-ID" b="1" u="sng" dirty="0"/>
              <a:t>tiga trash bag</a:t>
            </a:r>
            <a:r>
              <a:rPr lang="id-ID" b="1" dirty="0"/>
              <a:t> dan tiap orang diwajibkan membawa </a:t>
            </a:r>
            <a:r>
              <a:rPr lang="id-ID" b="1" u="sng" dirty="0"/>
              <a:t>payung atau jas hujan</a:t>
            </a:r>
            <a:r>
              <a:rPr lang="id-ID" b="1" dirty="0"/>
              <a:t>.</a:t>
            </a:r>
            <a:endParaRPr lang="id-ID" b="1" dirty="0">
              <a:solidFill>
                <a:srgbClr val="FF0000"/>
              </a:solidFill>
            </a:endParaRPr>
          </a:p>
          <a:p>
            <a:pPr marL="457200" indent="-457200" algn="just">
              <a:lnSpc>
                <a:spcPct val="150000"/>
              </a:lnSpc>
              <a:buFont typeface="+mj-lt"/>
              <a:buAutoNum type="alphaUcPeriod"/>
              <a:defRPr/>
            </a:pPr>
            <a:r>
              <a:rPr lang="id-ID" b="1" dirty="0"/>
              <a:t>Peserta datang tepat waktu dan segera melakukan daftar ulang sesuai waktu yang telah ditentukan panitia.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en-US" dirty="0"/>
          </a:p>
        </p:txBody>
      </p:sp>
      <p:sp>
        <p:nvSpPr>
          <p:cNvPr id="3" name="Content Placeholder 2"/>
          <p:cNvSpPr>
            <a:spLocks noGrp="1"/>
          </p:cNvSpPr>
          <p:nvPr>
            <p:ph idx="1"/>
          </p:nvPr>
        </p:nvSpPr>
        <p:spPr>
          <a:xfrm>
            <a:off x="1500166" y="928670"/>
            <a:ext cx="7186634" cy="5197493"/>
          </a:xfrm>
        </p:spPr>
        <p:txBody>
          <a:bodyPr>
            <a:noAutofit/>
          </a:bodyPr>
          <a:lstStyle/>
          <a:p>
            <a:pPr marL="457200" indent="-457200" algn="just">
              <a:lnSpc>
                <a:spcPct val="150000"/>
              </a:lnSpc>
              <a:buNone/>
              <a:defRPr/>
            </a:pPr>
            <a:r>
              <a:rPr lang="en-ID" sz="1800" b="1" dirty="0"/>
              <a:t>E.</a:t>
            </a:r>
            <a:r>
              <a:rPr lang="id-ID" sz="1800" b="1" dirty="0"/>
              <a:t> Pada saat daftar ulang, peserta akan mendapat nomor urut kontingen</a:t>
            </a:r>
            <a:endParaRPr lang="en-ID" sz="1800" b="1" dirty="0"/>
          </a:p>
          <a:p>
            <a:pPr marL="457200" indent="-457200" algn="just">
              <a:lnSpc>
                <a:spcPct val="150000"/>
              </a:lnSpc>
              <a:buNone/>
              <a:defRPr/>
            </a:pPr>
            <a:r>
              <a:rPr lang="id-ID" sz="1800" b="1" dirty="0"/>
              <a:t>sesuai dengan jam kehadiran.</a:t>
            </a:r>
            <a:endParaRPr lang="id-ID" sz="1800" b="1" dirty="0">
              <a:solidFill>
                <a:srgbClr val="FF0000"/>
              </a:solidFill>
            </a:endParaRPr>
          </a:p>
          <a:p>
            <a:pPr marL="457200" indent="-457200" algn="just">
              <a:lnSpc>
                <a:spcPct val="150000"/>
              </a:lnSpc>
              <a:buNone/>
              <a:defRPr/>
            </a:pPr>
            <a:r>
              <a:rPr lang="en-ID" altLang="en-US" sz="1800" b="1" dirty="0"/>
              <a:t>F. P</a:t>
            </a:r>
            <a:r>
              <a:rPr lang="id-ID" altLang="en-US" sz="1800" b="1" dirty="0"/>
              <a:t>eserta diwajibkan untuk tepat waktu dalam mengikuti seluruh</a:t>
            </a:r>
            <a:endParaRPr lang="en-ID" altLang="en-US" sz="1800" b="1" dirty="0"/>
          </a:p>
          <a:p>
            <a:pPr marL="457200" indent="-457200" algn="just">
              <a:lnSpc>
                <a:spcPct val="150000"/>
              </a:lnSpc>
              <a:buNone/>
              <a:defRPr/>
            </a:pPr>
            <a:r>
              <a:rPr lang="id-ID" altLang="en-US" sz="1800" b="1" dirty="0"/>
              <a:t>rangkaian acara VW</a:t>
            </a:r>
            <a:r>
              <a:rPr lang="en-US" altLang="en-US" sz="1800" b="1" dirty="0"/>
              <a:t> </a:t>
            </a:r>
            <a:r>
              <a:rPr lang="id-ID" altLang="en-US" sz="1800" b="1" dirty="0"/>
              <a:t>7</a:t>
            </a:r>
            <a:r>
              <a:rPr lang="en-US" altLang="en-US" sz="1800" b="1" dirty="0"/>
              <a:t>.</a:t>
            </a:r>
          </a:p>
          <a:p>
            <a:pPr marL="457200" indent="-457200" algn="just">
              <a:lnSpc>
                <a:spcPct val="150000"/>
              </a:lnSpc>
              <a:buNone/>
              <a:defRPr/>
            </a:pPr>
            <a:r>
              <a:rPr lang="en-US" altLang="en-US" sz="1800" b="1" dirty="0"/>
              <a:t>G. </a:t>
            </a:r>
            <a:r>
              <a:rPr lang="id-ID" altLang="en-US" sz="1800" b="1" dirty="0"/>
              <a:t>Peserta diharuskan hadir di lokasi lomba 15 menit sebelum lomba</a:t>
            </a:r>
            <a:endParaRPr lang="en-ID" altLang="en-US" sz="1800" b="1" dirty="0"/>
          </a:p>
          <a:p>
            <a:pPr marL="457200" indent="-457200" algn="just">
              <a:lnSpc>
                <a:spcPct val="150000"/>
              </a:lnSpc>
              <a:buNone/>
              <a:defRPr/>
            </a:pPr>
            <a:r>
              <a:rPr lang="id-ID" altLang="en-US" sz="1800" b="1" dirty="0"/>
              <a:t>dilaksanakan.</a:t>
            </a:r>
            <a:endParaRPr lang="en-ID" altLang="en-US" sz="1800" b="1" dirty="0"/>
          </a:p>
          <a:p>
            <a:pPr marL="457200" indent="-457200" algn="just">
              <a:lnSpc>
                <a:spcPct val="160000"/>
              </a:lnSpc>
              <a:buNone/>
            </a:pPr>
            <a:r>
              <a:rPr lang="en-ID" altLang="en-US" sz="1800" b="1" dirty="0"/>
              <a:t>H. </a:t>
            </a:r>
            <a:r>
              <a:rPr lang="id-ID" altLang="en-US" sz="1800" b="1" dirty="0"/>
              <a:t>Selama lomba, peserta hanya diperbolehkan berada di area lomba</a:t>
            </a:r>
            <a:endParaRPr lang="en-ID" altLang="en-US" sz="1800" b="1" dirty="0"/>
          </a:p>
          <a:p>
            <a:pPr marL="457200" indent="-457200" algn="just">
              <a:lnSpc>
                <a:spcPct val="160000"/>
              </a:lnSpc>
              <a:buNone/>
            </a:pPr>
            <a:r>
              <a:rPr lang="id-ID" altLang="en-US" sz="1800" b="1" dirty="0"/>
              <a:t>masing-masing yang telah ditentukan panitia.</a:t>
            </a:r>
          </a:p>
          <a:p>
            <a:pPr marL="514350" indent="-514350" algn="just">
              <a:lnSpc>
                <a:spcPct val="160000"/>
              </a:lnSpc>
              <a:buNone/>
            </a:pPr>
            <a:r>
              <a:rPr lang="en-ID" sz="1800" b="1" dirty="0"/>
              <a:t>I. </a:t>
            </a:r>
            <a:r>
              <a:rPr lang="id-ID" sz="1800" b="1" dirty="0"/>
              <a:t>Jika peserta dipanggil sebanyak 3 kali namun tidak kunjung datang</a:t>
            </a:r>
            <a:endParaRPr lang="en-ID" sz="1800" b="1" dirty="0"/>
          </a:p>
          <a:p>
            <a:pPr marL="514350" indent="-514350" algn="just">
              <a:lnSpc>
                <a:spcPct val="160000"/>
              </a:lnSpc>
              <a:buNone/>
            </a:pPr>
            <a:r>
              <a:rPr lang="id-ID" sz="1800" b="1" dirty="0"/>
              <a:t>maka akan didiskualifikasi</a:t>
            </a:r>
            <a:r>
              <a:rPr lang="id-ID" altLang="en-US" sz="1800" b="1" dirty="0"/>
              <a:t>.</a:t>
            </a:r>
          </a:p>
          <a:p>
            <a:pPr marL="457200" indent="-457200" algn="just">
              <a:lnSpc>
                <a:spcPct val="160000"/>
              </a:lnSpc>
              <a:buNone/>
              <a:defRPr/>
            </a:pPr>
            <a:endParaRPr lang="id-ID" altLang="en-US" sz="1800" b="1" dirty="0"/>
          </a:p>
          <a:p>
            <a:pPr>
              <a:buNone/>
            </a:pPr>
            <a:endParaRPr lang="en-US" sz="1800" dirty="0"/>
          </a:p>
          <a:p>
            <a:pPr marL="457200" indent="-457200" algn="just">
              <a:lnSpc>
                <a:spcPct val="150000"/>
              </a:lnSpc>
              <a:buNone/>
              <a:defRPr/>
            </a:pPr>
            <a:r>
              <a:rPr lang="en-ID" sz="1800" b="1" dirty="0"/>
              <a:t> </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0" name="Rectangle 9"/>
          <p:cNvSpPr/>
          <p:nvPr/>
        </p:nvSpPr>
        <p:spPr>
          <a:xfrm>
            <a:off x="1785918" y="1214422"/>
            <a:ext cx="6858048" cy="461665"/>
          </a:xfrm>
          <a:prstGeom prst="rect">
            <a:avLst/>
          </a:prstGeom>
        </p:spPr>
        <p:txBody>
          <a:bodyPr wrap="square">
            <a:spAutoFit/>
          </a:bodyPr>
          <a:lstStyle/>
          <a:p>
            <a:pPr algn="ctr"/>
            <a:r>
              <a:rPr lang="en-US" altLang="zh-CN" sz="2400" b="1" dirty="0"/>
              <a:t> </a:t>
            </a:r>
            <a:endParaRPr lang="en-US" sz="2400" dirty="0"/>
          </a:p>
        </p:txBody>
      </p:sp>
      <p:sp>
        <p:nvSpPr>
          <p:cNvPr id="11" name="Rectangle 10"/>
          <p:cNvSpPr/>
          <p:nvPr/>
        </p:nvSpPr>
        <p:spPr>
          <a:xfrm>
            <a:off x="1643042" y="714356"/>
            <a:ext cx="7286676" cy="5078313"/>
          </a:xfrm>
          <a:prstGeom prst="rect">
            <a:avLst/>
          </a:prstGeom>
        </p:spPr>
        <p:txBody>
          <a:bodyPr wrap="square">
            <a:spAutoFit/>
          </a:bodyPr>
          <a:lstStyle/>
          <a:p>
            <a:pPr marL="457200" indent="-457200" algn="just">
              <a:lnSpc>
                <a:spcPct val="150000"/>
              </a:lnSpc>
            </a:pPr>
            <a:r>
              <a:rPr lang="en-ID" altLang="en-US" b="1" dirty="0"/>
              <a:t>J. </a:t>
            </a:r>
            <a:r>
              <a:rPr lang="id-ID" altLang="en-US" b="1" dirty="0"/>
              <a:t>Segala informasi mengenai VW</a:t>
            </a:r>
            <a:r>
              <a:rPr lang="en-US" altLang="en-US" b="1" dirty="0"/>
              <a:t> </a:t>
            </a:r>
            <a:r>
              <a:rPr lang="id-ID" altLang="en-US" b="1" dirty="0"/>
              <a:t>7 dapat ditanyakan kepada LO</a:t>
            </a:r>
            <a:endParaRPr lang="en-ID" altLang="en-US" b="1" dirty="0"/>
          </a:p>
          <a:p>
            <a:pPr marL="457200" indent="-457200" algn="just">
              <a:lnSpc>
                <a:spcPct val="150000"/>
              </a:lnSpc>
            </a:pPr>
            <a:r>
              <a:rPr lang="id-ID" altLang="en-US" b="1" dirty="0"/>
              <a:t>masing-masing</a:t>
            </a:r>
            <a:r>
              <a:rPr lang="en-ID" altLang="en-US" b="1" dirty="0"/>
              <a:t> </a:t>
            </a:r>
            <a:r>
              <a:rPr lang="id-ID" altLang="en-US" b="1" dirty="0"/>
              <a:t>kontingen atau langsung kepada pusat informasi</a:t>
            </a:r>
            <a:r>
              <a:rPr lang="en-ID" altLang="en-US" b="1" dirty="0"/>
              <a:t> </a:t>
            </a:r>
            <a:r>
              <a:rPr lang="id-ID" altLang="en-US" b="1" dirty="0"/>
              <a:t>VW</a:t>
            </a:r>
            <a:r>
              <a:rPr lang="en-ID" altLang="en-US" b="1" dirty="0"/>
              <a:t> </a:t>
            </a:r>
            <a:r>
              <a:rPr lang="id-ID" altLang="en-US" b="1" dirty="0"/>
              <a:t>7.</a:t>
            </a:r>
            <a:endParaRPr lang="en-ID" altLang="en-US" b="1" dirty="0"/>
          </a:p>
          <a:p>
            <a:pPr marL="457200" indent="-457200" algn="just">
              <a:lnSpc>
                <a:spcPct val="150000"/>
              </a:lnSpc>
            </a:pPr>
            <a:r>
              <a:rPr lang="en-ID" b="1" dirty="0"/>
              <a:t>K. </a:t>
            </a:r>
            <a:r>
              <a:rPr lang="id-ID" b="1" dirty="0"/>
              <a:t>Peserta wajib menjunjung tinggi sportivitas.</a:t>
            </a:r>
          </a:p>
          <a:p>
            <a:pPr marL="457200" indent="-457200" algn="just">
              <a:lnSpc>
                <a:spcPct val="150000"/>
              </a:lnSpc>
            </a:pPr>
            <a:r>
              <a:rPr lang="en-ID" b="1" dirty="0"/>
              <a:t>L. </a:t>
            </a:r>
            <a:r>
              <a:rPr lang="id-ID" b="1" dirty="0"/>
              <a:t>Peserta diharuskan memakai pakaian identitas yang mencirikan KSR saat</a:t>
            </a:r>
            <a:endParaRPr lang="en-ID" b="1" dirty="0"/>
          </a:p>
          <a:p>
            <a:pPr marL="457200" indent="-457200" algn="just">
              <a:lnSpc>
                <a:spcPct val="150000"/>
              </a:lnSpc>
            </a:pPr>
            <a:r>
              <a:rPr lang="id-ID" b="1" dirty="0"/>
              <a:t>upacara pembukaan berlangsung, dan saat perlobaan berlangsung.</a:t>
            </a:r>
            <a:endParaRPr lang="en-ID" b="1" dirty="0"/>
          </a:p>
          <a:p>
            <a:pPr marL="457200" indent="-457200" algn="just">
              <a:lnSpc>
                <a:spcPct val="150000"/>
              </a:lnSpc>
            </a:pPr>
            <a:r>
              <a:rPr lang="en-ID" b="1" dirty="0"/>
              <a:t>M. </a:t>
            </a:r>
            <a:r>
              <a:rPr lang="id-ID" b="1" dirty="0"/>
              <a:t>Peserta wajib mengikuti serangkaian lomba dan kegiatan Volunteer</a:t>
            </a:r>
            <a:endParaRPr lang="en-ID" b="1" dirty="0"/>
          </a:p>
          <a:p>
            <a:pPr marL="457200" indent="-457200" algn="just">
              <a:lnSpc>
                <a:spcPct val="150000"/>
              </a:lnSpc>
            </a:pPr>
            <a:r>
              <a:rPr lang="id-ID" b="1" dirty="0"/>
              <a:t>Week</a:t>
            </a:r>
            <a:r>
              <a:rPr lang="en-ID" b="1" dirty="0"/>
              <a:t> </a:t>
            </a:r>
            <a:r>
              <a:rPr lang="id-ID" b="1" dirty="0"/>
              <a:t>and </a:t>
            </a:r>
            <a:r>
              <a:rPr lang="en-US" b="1" dirty="0"/>
              <a:t>Youth Competition 7 </a:t>
            </a:r>
            <a:r>
              <a:rPr lang="en-US" b="1" dirty="0" err="1"/>
              <a:t>hingga</a:t>
            </a:r>
            <a:r>
              <a:rPr lang="en-US" b="1" dirty="0"/>
              <a:t> </a:t>
            </a:r>
            <a:r>
              <a:rPr lang="en-US" b="1" dirty="0" err="1"/>
              <a:t>selesai</a:t>
            </a:r>
            <a:r>
              <a:rPr lang="en-US" b="1" dirty="0"/>
              <a:t>.</a:t>
            </a:r>
            <a:endParaRPr lang="id-ID" b="1" dirty="0"/>
          </a:p>
          <a:p>
            <a:pPr marL="457200" indent="-457200" algn="just">
              <a:lnSpc>
                <a:spcPct val="150000"/>
              </a:lnSpc>
            </a:pPr>
            <a:r>
              <a:rPr lang="en-ID" b="1" dirty="0"/>
              <a:t>N. </a:t>
            </a:r>
            <a:r>
              <a:rPr lang="id-ID" b="1" dirty="0"/>
              <a:t>Peserta wa</a:t>
            </a:r>
            <a:r>
              <a:rPr lang="sv-SE" b="1" dirty="0"/>
              <a:t>jib menjaga barang bawaan milik pribadi maupun</a:t>
            </a:r>
          </a:p>
          <a:p>
            <a:pPr marL="457200" indent="-457200" algn="just">
              <a:lnSpc>
                <a:spcPct val="150000"/>
              </a:lnSpc>
            </a:pPr>
            <a:r>
              <a:rPr lang="sv-SE" b="1" dirty="0"/>
              <a:t>kelompoknya.</a:t>
            </a:r>
            <a:endParaRPr lang="id-ID" b="1" dirty="0"/>
          </a:p>
          <a:p>
            <a:pPr marL="457200" indent="-457200" algn="just">
              <a:lnSpc>
                <a:spcPct val="150000"/>
              </a:lnSpc>
            </a:pPr>
            <a:r>
              <a:rPr lang="en-ID" b="1" dirty="0"/>
              <a:t>O. </a:t>
            </a:r>
            <a:r>
              <a:rPr lang="id-ID" b="1" dirty="0"/>
              <a:t>Peserta wajib mematuhi peraturan yang ada</a:t>
            </a:r>
          </a:p>
          <a:p>
            <a:pPr marL="457200" indent="-457200" algn="just">
              <a:lnSpc>
                <a:spcPct val="150000"/>
              </a:lnSpc>
              <a:buFont typeface="Trebuchet MS" pitchFamily="34" charset="0"/>
              <a:buAutoNum type="alphaUcPeriod" startAt="5"/>
            </a:pPr>
            <a:endParaRPr lang="id-ID" altLang="en-US" b="1" dirty="0"/>
          </a:p>
          <a:p>
            <a:pPr>
              <a:lnSpc>
                <a:spcPct val="150000"/>
              </a:lnSpc>
            </a:pPr>
            <a:endParaRPr lang="x-none" b="1">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0" name="Rectangle 9"/>
          <p:cNvSpPr/>
          <p:nvPr/>
        </p:nvSpPr>
        <p:spPr>
          <a:xfrm>
            <a:off x="1785918" y="1214422"/>
            <a:ext cx="6858048" cy="461665"/>
          </a:xfrm>
          <a:prstGeom prst="rect">
            <a:avLst/>
          </a:prstGeom>
        </p:spPr>
        <p:txBody>
          <a:bodyPr wrap="square">
            <a:spAutoFit/>
          </a:bodyPr>
          <a:lstStyle/>
          <a:p>
            <a:pPr algn="ctr"/>
            <a:r>
              <a:rPr lang="en-US" altLang="zh-CN" sz="2400" b="1" dirty="0"/>
              <a:t> </a:t>
            </a:r>
            <a:endParaRPr lang="en-US" sz="2400" dirty="0"/>
          </a:p>
        </p:txBody>
      </p:sp>
      <p:sp>
        <p:nvSpPr>
          <p:cNvPr id="8" name="Rectangle 7"/>
          <p:cNvSpPr/>
          <p:nvPr/>
        </p:nvSpPr>
        <p:spPr>
          <a:xfrm>
            <a:off x="1428728" y="642918"/>
            <a:ext cx="7715272" cy="4619854"/>
          </a:xfrm>
          <a:prstGeom prst="rect">
            <a:avLst/>
          </a:prstGeom>
        </p:spPr>
        <p:txBody>
          <a:bodyPr wrap="square">
            <a:spAutoFit/>
          </a:bodyPr>
          <a:lstStyle/>
          <a:p>
            <a:pPr algn="just">
              <a:lnSpc>
                <a:spcPct val="150000"/>
              </a:lnSpc>
              <a:defRPr/>
            </a:pPr>
            <a:r>
              <a:rPr lang="id-ID" b="1" dirty="0"/>
              <a:t>LARANGAN</a:t>
            </a:r>
          </a:p>
          <a:p>
            <a:pPr marL="457200" indent="-457200" algn="just">
              <a:lnSpc>
                <a:spcPct val="150000"/>
              </a:lnSpc>
              <a:buFont typeface="+mj-lt"/>
              <a:buAutoNum type="alphaUcPeriod"/>
              <a:defRPr/>
            </a:pPr>
            <a:r>
              <a:rPr lang="id-ID" b="1" dirty="0"/>
              <a:t>Peserta dilarang untuk keluar masuk area acara VW 7</a:t>
            </a:r>
            <a:r>
              <a:rPr lang="en-US" b="1" dirty="0"/>
              <a:t> </a:t>
            </a:r>
            <a:r>
              <a:rPr lang="id-ID" b="1" dirty="0"/>
              <a:t>tanpa seizin LO.</a:t>
            </a:r>
          </a:p>
          <a:p>
            <a:pPr marL="457200" indent="-457200" algn="just">
              <a:lnSpc>
                <a:spcPct val="150000"/>
              </a:lnSpc>
              <a:buFont typeface="+mj-lt"/>
              <a:buAutoNum type="alphaUcPeriod"/>
              <a:defRPr/>
            </a:pPr>
            <a:r>
              <a:rPr lang="en-US" b="1" dirty="0" err="1"/>
              <a:t>Peserta</a:t>
            </a:r>
            <a:r>
              <a:rPr lang="id-ID" b="1" dirty="0"/>
              <a:t> dan pendamping</a:t>
            </a:r>
            <a:r>
              <a:rPr lang="en-US" b="1" dirty="0"/>
              <a:t> </a:t>
            </a:r>
            <a:r>
              <a:rPr lang="en-US" b="1" dirty="0" err="1"/>
              <a:t>laki</a:t>
            </a:r>
            <a:r>
              <a:rPr lang="en-US" b="1" dirty="0"/>
              <a:t> – </a:t>
            </a:r>
            <a:r>
              <a:rPr lang="en-US" b="1" dirty="0" err="1"/>
              <a:t>laki</a:t>
            </a:r>
            <a:r>
              <a:rPr lang="en-US" b="1" dirty="0"/>
              <a:t> </a:t>
            </a:r>
            <a:r>
              <a:rPr lang="en-US" b="1" dirty="0" err="1"/>
              <a:t>dilarang</a:t>
            </a:r>
            <a:r>
              <a:rPr lang="en-US" b="1" dirty="0"/>
              <a:t> </a:t>
            </a:r>
            <a:r>
              <a:rPr lang="en-US" b="1" dirty="0" err="1"/>
              <a:t>berkunjung</a:t>
            </a:r>
            <a:r>
              <a:rPr lang="en-US" b="1" dirty="0"/>
              <a:t> </a:t>
            </a:r>
            <a:r>
              <a:rPr lang="en-US" b="1" dirty="0" err="1"/>
              <a:t>ke</a:t>
            </a:r>
            <a:r>
              <a:rPr lang="en-US" b="1" dirty="0"/>
              <a:t> </a:t>
            </a:r>
            <a:r>
              <a:rPr lang="en-US" b="1" dirty="0" err="1"/>
              <a:t>ruang</a:t>
            </a:r>
            <a:r>
              <a:rPr lang="en-US" b="1" dirty="0"/>
              <a:t> </a:t>
            </a:r>
            <a:r>
              <a:rPr lang="en-US" b="1" dirty="0" err="1"/>
              <a:t>penginapan</a:t>
            </a:r>
            <a:r>
              <a:rPr lang="en-US" b="1" dirty="0"/>
              <a:t> </a:t>
            </a:r>
            <a:r>
              <a:rPr lang="en-US" b="1" dirty="0" err="1"/>
              <a:t>perempuan</a:t>
            </a:r>
            <a:r>
              <a:rPr lang="en-US" b="1" dirty="0"/>
              <a:t>, </a:t>
            </a:r>
            <a:r>
              <a:rPr lang="en-US" b="1" dirty="0" err="1"/>
              <a:t>begitu</a:t>
            </a:r>
            <a:r>
              <a:rPr lang="en-US" b="1" dirty="0"/>
              <a:t> pula </a:t>
            </a:r>
            <a:r>
              <a:rPr lang="en-US" b="1" dirty="0" err="1"/>
              <a:t>sebaliknya</a:t>
            </a:r>
            <a:r>
              <a:rPr lang="en-US" b="1" dirty="0"/>
              <a:t>.</a:t>
            </a:r>
            <a:endParaRPr lang="id-ID" b="1" dirty="0"/>
          </a:p>
          <a:p>
            <a:pPr marL="457200" indent="-457200" algn="just">
              <a:lnSpc>
                <a:spcPct val="150000"/>
              </a:lnSpc>
              <a:buFont typeface="+mj-lt"/>
              <a:buAutoNum type="alphaUcPeriod"/>
              <a:defRPr/>
            </a:pPr>
            <a:r>
              <a:rPr lang="en-US" b="1" dirty="0" err="1"/>
              <a:t>Peserta</a:t>
            </a:r>
            <a:r>
              <a:rPr lang="en-US" b="1" dirty="0"/>
              <a:t> </a:t>
            </a:r>
            <a:r>
              <a:rPr lang="en-US" b="1" dirty="0" err="1"/>
              <a:t>dilarang</a:t>
            </a:r>
            <a:r>
              <a:rPr lang="en-US" b="1" dirty="0"/>
              <a:t> </a:t>
            </a:r>
            <a:r>
              <a:rPr lang="en-US" b="1" dirty="0" err="1"/>
              <a:t>menggunakan</a:t>
            </a:r>
            <a:r>
              <a:rPr lang="en-US" b="1" dirty="0"/>
              <a:t> </a:t>
            </a:r>
            <a:r>
              <a:rPr lang="en-US" b="1" dirty="0" err="1"/>
              <a:t>kata-kata</a:t>
            </a:r>
            <a:r>
              <a:rPr lang="en-US" b="1" dirty="0"/>
              <a:t> yang </a:t>
            </a:r>
            <a:r>
              <a:rPr lang="en-US" b="1" dirty="0" err="1"/>
              <a:t>mengandung</a:t>
            </a:r>
            <a:r>
              <a:rPr lang="en-US" b="1" dirty="0"/>
              <a:t> </a:t>
            </a:r>
            <a:r>
              <a:rPr lang="en-US" b="1" dirty="0" err="1"/>
              <a:t>unsur</a:t>
            </a:r>
            <a:r>
              <a:rPr lang="en-US" b="1" dirty="0"/>
              <a:t> SARA, </a:t>
            </a:r>
            <a:r>
              <a:rPr lang="en-US" b="1" dirty="0" err="1"/>
              <a:t>dan</a:t>
            </a:r>
            <a:r>
              <a:rPr lang="en-US" b="1" dirty="0"/>
              <a:t> </a:t>
            </a:r>
            <a:r>
              <a:rPr lang="en-US" b="1" dirty="0" err="1"/>
              <a:t>menjelek-jelekan</a:t>
            </a:r>
            <a:r>
              <a:rPr lang="en-US" b="1" dirty="0"/>
              <a:t> </a:t>
            </a:r>
            <a:r>
              <a:rPr lang="en-US" b="1" dirty="0" err="1"/>
              <a:t>peserta</a:t>
            </a:r>
            <a:r>
              <a:rPr lang="en-US" b="1" dirty="0"/>
              <a:t> lain.</a:t>
            </a:r>
            <a:endParaRPr lang="id-ID" b="1" dirty="0"/>
          </a:p>
          <a:p>
            <a:pPr marL="457200" indent="-457200" algn="just">
              <a:lnSpc>
                <a:spcPct val="150000"/>
              </a:lnSpc>
              <a:buFont typeface="+mj-lt"/>
              <a:buAutoNum type="alphaUcPeriod"/>
              <a:defRPr/>
            </a:pPr>
            <a:r>
              <a:rPr lang="id-ID" b="1" dirty="0"/>
              <a:t>Peserta tidak diperkenankan membuang sampah sembarangan di seluruh area yang didatangi oleh peserta.</a:t>
            </a:r>
          </a:p>
          <a:p>
            <a:pPr marL="457200" indent="-457200" algn="just">
              <a:lnSpc>
                <a:spcPct val="150000"/>
              </a:lnSpc>
              <a:buFont typeface="+mj-lt"/>
              <a:buAutoNum type="alphaUcPeriod"/>
              <a:defRPr/>
            </a:pPr>
            <a:r>
              <a:rPr lang="id-ID" b="1" dirty="0"/>
              <a:t> </a:t>
            </a:r>
            <a:r>
              <a:rPr lang="en-US" b="1" dirty="0" err="1"/>
              <a:t>Peserta</a:t>
            </a:r>
            <a:r>
              <a:rPr lang="en-US" b="1" dirty="0"/>
              <a:t> </a:t>
            </a:r>
            <a:r>
              <a:rPr lang="en-US" b="1" dirty="0" err="1"/>
              <a:t>dilarang</a:t>
            </a:r>
            <a:r>
              <a:rPr lang="en-US" b="1" dirty="0"/>
              <a:t> </a:t>
            </a:r>
            <a:r>
              <a:rPr lang="en-US" b="1" dirty="0" err="1"/>
              <a:t>melepaskan</a:t>
            </a:r>
            <a:r>
              <a:rPr lang="en-US" b="1" dirty="0"/>
              <a:t> </a:t>
            </a:r>
            <a:r>
              <a:rPr lang="en-US" b="1" dirty="0" err="1"/>
              <a:t>tanda</a:t>
            </a:r>
            <a:r>
              <a:rPr lang="en-US" b="1" dirty="0"/>
              <a:t> </a:t>
            </a:r>
            <a:r>
              <a:rPr lang="en-US" b="1" dirty="0" err="1"/>
              <a:t>pengenal</a:t>
            </a:r>
            <a:r>
              <a:rPr lang="en-US" b="1" dirty="0"/>
              <a:t> (</a:t>
            </a:r>
            <a:r>
              <a:rPr lang="en-US" b="1" i="1" dirty="0" err="1"/>
              <a:t>cocard</a:t>
            </a:r>
            <a:r>
              <a:rPr lang="en-US" b="1" dirty="0"/>
              <a:t> </a:t>
            </a:r>
            <a:r>
              <a:rPr lang="en-US" b="1" dirty="0" err="1"/>
              <a:t>peserta</a:t>
            </a:r>
            <a:r>
              <a:rPr lang="en-US" b="1" dirty="0"/>
              <a:t>) </a:t>
            </a:r>
            <a:r>
              <a:rPr lang="en-US" b="1" dirty="0" err="1"/>
              <a:t>selama</a:t>
            </a:r>
            <a:r>
              <a:rPr lang="en-US" b="1" dirty="0"/>
              <a:t> </a:t>
            </a:r>
            <a:r>
              <a:rPr lang="en-US" b="1" dirty="0" err="1"/>
              <a:t>kegiatan</a:t>
            </a:r>
            <a:r>
              <a:rPr lang="en-US" b="1" dirty="0"/>
              <a:t> </a:t>
            </a:r>
            <a:r>
              <a:rPr lang="en-US" b="1" dirty="0" err="1"/>
              <a:t>berlangsung</a:t>
            </a:r>
            <a:r>
              <a:rPr lang="en-US" b="1" dirty="0"/>
              <a:t>. </a:t>
            </a:r>
            <a:endParaRPr lang="id-ID" b="1" dirty="0"/>
          </a:p>
          <a:p>
            <a:pPr marL="457200" indent="-457200" algn="just">
              <a:lnSpc>
                <a:spcPct val="150000"/>
              </a:lnSpc>
              <a:defRPr/>
            </a:pPr>
            <a:endParaRPr lang="x-none" b="1">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en-US" dirty="0"/>
          </a:p>
        </p:txBody>
      </p:sp>
      <p:sp>
        <p:nvSpPr>
          <p:cNvPr id="3" name="Content Placeholder 2"/>
          <p:cNvSpPr>
            <a:spLocks noGrp="1"/>
          </p:cNvSpPr>
          <p:nvPr>
            <p:ph idx="1"/>
          </p:nvPr>
        </p:nvSpPr>
        <p:spPr>
          <a:xfrm>
            <a:off x="1357290" y="785794"/>
            <a:ext cx="7329510" cy="5340369"/>
          </a:xfrm>
        </p:spPr>
        <p:txBody>
          <a:bodyPr>
            <a:normAutofit lnSpcReduction="10000"/>
          </a:bodyPr>
          <a:lstStyle/>
          <a:p>
            <a:pPr marL="457200" indent="-457200" algn="just">
              <a:lnSpc>
                <a:spcPct val="150000"/>
              </a:lnSpc>
              <a:buNone/>
              <a:defRPr/>
            </a:pPr>
            <a:r>
              <a:rPr lang="en-ID" sz="1800" b="1" dirty="0"/>
              <a:t>F. </a:t>
            </a:r>
            <a:r>
              <a:rPr lang="id-ID" sz="1800" b="1" dirty="0"/>
              <a:t>Peserta dilarang membawa handphone, laptop, Tablet, ipad atau alat komunikasi lainnya ke dalam ruang isolasi dan ruang lomba.</a:t>
            </a:r>
          </a:p>
          <a:p>
            <a:pPr marL="457200" indent="-457200" algn="just">
              <a:lnSpc>
                <a:spcPct val="150000"/>
              </a:lnSpc>
              <a:buNone/>
              <a:defRPr/>
            </a:pPr>
            <a:r>
              <a:rPr lang="en-ID" sz="1800" b="1" dirty="0"/>
              <a:t>G.</a:t>
            </a:r>
            <a:r>
              <a:rPr lang="id-ID" sz="1800" b="1" dirty="0"/>
              <a:t> Pendamping tim tidak diperkenankan mendampingi peserta lomba ke area lomba dan ke ruang isolasi.</a:t>
            </a:r>
          </a:p>
          <a:p>
            <a:pPr marL="457200" indent="-457200" algn="just">
              <a:lnSpc>
                <a:spcPct val="150000"/>
              </a:lnSpc>
              <a:buNone/>
              <a:defRPr/>
            </a:pPr>
            <a:r>
              <a:rPr lang="id-ID" sz="1800" b="1" dirty="0"/>
              <a:t>H. 	</a:t>
            </a:r>
            <a:r>
              <a:rPr lang="it-IT" sz="1800" b="1" dirty="0"/>
              <a:t>Peserta dilarang mengganggu peserta lain saat lomba.</a:t>
            </a:r>
            <a:endParaRPr lang="id-ID" sz="1800" b="1" dirty="0"/>
          </a:p>
          <a:p>
            <a:pPr marL="457200" indent="-457200" algn="just">
              <a:lnSpc>
                <a:spcPct val="150000"/>
              </a:lnSpc>
              <a:buNone/>
              <a:defRPr/>
            </a:pPr>
            <a:r>
              <a:rPr lang="id-ID" sz="1800" b="1" dirty="0"/>
              <a:t>I.	Peserta dilarang </a:t>
            </a:r>
            <a:r>
              <a:rPr lang="pt-BR" sz="1800" b="1" dirty="0"/>
              <a:t>membawa benda</a:t>
            </a:r>
            <a:r>
              <a:rPr lang="id-ID" sz="1800" b="1" dirty="0"/>
              <a:t> tajam,minuman keras, dan obat -obatan terlarang</a:t>
            </a:r>
          </a:p>
          <a:p>
            <a:pPr marL="457200" indent="-457200" algn="just">
              <a:lnSpc>
                <a:spcPct val="150000"/>
              </a:lnSpc>
              <a:buNone/>
              <a:defRPr/>
            </a:pPr>
            <a:r>
              <a:rPr lang="id-ID" sz="1800" b="1" dirty="0"/>
              <a:t>J. 	</a:t>
            </a:r>
            <a:r>
              <a:rPr lang="it-IT" sz="1800" b="1" dirty="0"/>
              <a:t>Peserta dilarang mengambil dan merusak properti di area lomba.</a:t>
            </a:r>
            <a:endParaRPr lang="id-ID" sz="1800" b="1" dirty="0"/>
          </a:p>
          <a:p>
            <a:pPr marL="457200" indent="-457200" algn="just">
              <a:lnSpc>
                <a:spcPct val="150000"/>
              </a:lnSpc>
              <a:buNone/>
              <a:defRPr/>
            </a:pPr>
            <a:r>
              <a:rPr lang="id-ID" sz="1800" b="1" dirty="0"/>
              <a:t>K.	 Peserta d</a:t>
            </a:r>
            <a:r>
              <a:rPr lang="it-IT" sz="1800" b="1" dirty="0"/>
              <a:t>ilarang merokok di area lomba.</a:t>
            </a:r>
            <a:endParaRPr lang="id-ID" sz="1800" b="1" dirty="0"/>
          </a:p>
          <a:p>
            <a:pPr marL="457200" indent="-457200" algn="just">
              <a:lnSpc>
                <a:spcPct val="150000"/>
              </a:lnSpc>
              <a:buNone/>
              <a:defRPr/>
            </a:pPr>
            <a:r>
              <a:rPr lang="id-ID" sz="1800" b="1" dirty="0"/>
              <a:t>L.	 Peserta dilarang menginap diluar area yang telah disediakan oleh panitia.</a:t>
            </a:r>
          </a:p>
          <a:p>
            <a:pPr marL="457200" indent="-457200" algn="just">
              <a:defRPr/>
            </a:pPr>
            <a:endParaRPr lang="id-ID" dirty="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0" name="Rectangle 9"/>
          <p:cNvSpPr/>
          <p:nvPr/>
        </p:nvSpPr>
        <p:spPr>
          <a:xfrm>
            <a:off x="1785918" y="1214422"/>
            <a:ext cx="6858048" cy="461665"/>
          </a:xfrm>
          <a:prstGeom prst="rect">
            <a:avLst/>
          </a:prstGeom>
        </p:spPr>
        <p:txBody>
          <a:bodyPr wrap="square">
            <a:spAutoFit/>
          </a:bodyPr>
          <a:lstStyle/>
          <a:p>
            <a:pPr algn="ctr"/>
            <a:r>
              <a:rPr lang="en-US" altLang="zh-CN" sz="2400" b="1" dirty="0"/>
              <a:t> </a:t>
            </a:r>
            <a:endParaRPr lang="en-US" sz="2400" dirty="0"/>
          </a:p>
        </p:txBody>
      </p:sp>
      <p:sp>
        <p:nvSpPr>
          <p:cNvPr id="8" name="Rectangle 7"/>
          <p:cNvSpPr/>
          <p:nvPr/>
        </p:nvSpPr>
        <p:spPr>
          <a:xfrm>
            <a:off x="1571604" y="785794"/>
            <a:ext cx="7358082" cy="4385816"/>
          </a:xfrm>
          <a:prstGeom prst="rect">
            <a:avLst/>
          </a:prstGeom>
        </p:spPr>
        <p:txBody>
          <a:bodyPr wrap="square">
            <a:spAutoFit/>
          </a:bodyPr>
          <a:lstStyle/>
          <a:p>
            <a:pPr algn="just">
              <a:lnSpc>
                <a:spcPct val="150000"/>
              </a:lnSpc>
            </a:pPr>
            <a:r>
              <a:rPr lang="id-ID" sz="2400" b="1" dirty="0"/>
              <a:t>Sanksi </a:t>
            </a:r>
          </a:p>
          <a:p>
            <a:pPr algn="just">
              <a:lnSpc>
                <a:spcPct val="150000"/>
              </a:lnSpc>
            </a:pPr>
            <a:r>
              <a:rPr lang="id-ID" b="1" dirty="0"/>
              <a:t>a. Peserta yang datang terlambat tidak akan mendapatkan tambahan waktu. </a:t>
            </a:r>
          </a:p>
          <a:p>
            <a:pPr algn="just">
              <a:lnSpc>
                <a:spcPct val="150000"/>
              </a:lnSpc>
            </a:pPr>
            <a:r>
              <a:rPr lang="id-ID" b="1" dirty="0"/>
              <a:t>b. </a:t>
            </a:r>
            <a:r>
              <a:rPr lang="nn-NO" b="1" dirty="0"/>
              <a:t>Peserta yang tidak mengikuti salah satu/lebih </a:t>
            </a:r>
            <a:r>
              <a:rPr lang="sv-SE" b="1" dirty="0"/>
              <a:t>lomba tidak berhak mendapat juara </a:t>
            </a:r>
            <a:r>
              <a:rPr lang="id-ID" b="1" dirty="0"/>
              <a:t>umum. </a:t>
            </a:r>
          </a:p>
          <a:p>
            <a:pPr algn="just">
              <a:lnSpc>
                <a:spcPct val="150000"/>
              </a:lnSpc>
            </a:pPr>
            <a:r>
              <a:rPr lang="id-ID" b="1" dirty="0"/>
              <a:t>c. Peserta maupun </a:t>
            </a:r>
            <a:r>
              <a:rPr lang="id-ID" b="1" i="1" dirty="0"/>
              <a:t>audience </a:t>
            </a:r>
            <a:r>
              <a:rPr lang="id-ID" b="1" dirty="0"/>
              <a:t>yang berbuat kecurangan dalam bentuk apapun akan didiskualifikasi. </a:t>
            </a:r>
          </a:p>
          <a:p>
            <a:pPr algn="just">
              <a:lnSpc>
                <a:spcPct val="150000"/>
              </a:lnSpc>
            </a:pPr>
            <a:r>
              <a:rPr lang="id-ID" b="1" dirty="0"/>
              <a:t>d. Peserta maupun </a:t>
            </a:r>
            <a:r>
              <a:rPr lang="id-ID" b="1" i="1" dirty="0"/>
              <a:t>audience </a:t>
            </a:r>
            <a:r>
              <a:rPr lang="id-ID" b="1" dirty="0"/>
              <a:t>yang melanggar tata tertib akan ditegur oleh panitia dan </a:t>
            </a:r>
            <a:r>
              <a:rPr lang="sv-SE" b="1" dirty="0"/>
              <a:t>jika sampai diulangi akan mendapat pengura</a:t>
            </a:r>
            <a:r>
              <a:rPr lang="id-ID" b="1" dirty="0"/>
              <a:t>ngan poin bagi kontingennya</a:t>
            </a:r>
            <a:endParaRPr lang="x-none" b="1"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0" name="Rectangle 9"/>
          <p:cNvSpPr/>
          <p:nvPr/>
        </p:nvSpPr>
        <p:spPr>
          <a:xfrm>
            <a:off x="1785918" y="1214422"/>
            <a:ext cx="6858048" cy="461665"/>
          </a:xfrm>
          <a:prstGeom prst="rect">
            <a:avLst/>
          </a:prstGeom>
        </p:spPr>
        <p:txBody>
          <a:bodyPr wrap="square">
            <a:spAutoFit/>
          </a:bodyPr>
          <a:lstStyle/>
          <a:p>
            <a:pPr algn="ctr"/>
            <a:r>
              <a:rPr lang="en-US" altLang="zh-CN" sz="2400" b="1" dirty="0"/>
              <a:t> </a:t>
            </a:r>
            <a:endParaRPr lang="en-US" sz="2400" dirty="0"/>
          </a:p>
        </p:txBody>
      </p:sp>
      <p:sp>
        <p:nvSpPr>
          <p:cNvPr id="8" name="Rectangle 7"/>
          <p:cNvSpPr/>
          <p:nvPr/>
        </p:nvSpPr>
        <p:spPr>
          <a:xfrm>
            <a:off x="357158" y="571480"/>
            <a:ext cx="4586577" cy="707886"/>
          </a:xfrm>
          <a:prstGeom prst="rect">
            <a:avLst/>
          </a:prstGeom>
        </p:spPr>
        <p:txBody>
          <a:bodyPr wrap="square">
            <a:spAutoFit/>
          </a:bodyPr>
          <a:lstStyle/>
          <a:p>
            <a:r>
              <a:rPr lang="id-ID" sz="4000" b="1" dirty="0"/>
              <a:t>DESKRIPSI KEGIATAN</a:t>
            </a:r>
          </a:p>
        </p:txBody>
      </p:sp>
      <p:sp>
        <p:nvSpPr>
          <p:cNvPr id="11" name="Rectangle 10"/>
          <p:cNvSpPr/>
          <p:nvPr/>
        </p:nvSpPr>
        <p:spPr>
          <a:xfrm>
            <a:off x="1500166" y="1142984"/>
            <a:ext cx="7358114" cy="5078313"/>
          </a:xfrm>
          <a:prstGeom prst="rect">
            <a:avLst/>
          </a:prstGeom>
        </p:spPr>
        <p:txBody>
          <a:bodyPr wrap="square">
            <a:spAutoFit/>
          </a:bodyPr>
          <a:lstStyle/>
          <a:p>
            <a:pPr marL="342900" lvl="0" indent="-342900" algn="just">
              <a:lnSpc>
                <a:spcPct val="150000"/>
              </a:lnSpc>
              <a:buAutoNum type="arabicPeriod"/>
            </a:pPr>
            <a:r>
              <a:rPr lang="en-ID" b="1" dirty="0" err="1"/>
              <a:t>Daftar</a:t>
            </a:r>
            <a:r>
              <a:rPr lang="en-ID" b="1" dirty="0"/>
              <a:t> </a:t>
            </a:r>
            <a:r>
              <a:rPr lang="en-ID" b="1" dirty="0" err="1"/>
              <a:t>Ulang</a:t>
            </a:r>
            <a:r>
              <a:rPr lang="en-ID" b="1" dirty="0"/>
              <a:t> </a:t>
            </a:r>
            <a:r>
              <a:rPr lang="en-ID" b="1" dirty="0" err="1"/>
              <a:t>Peserta</a:t>
            </a:r>
            <a:endParaRPr lang="id-ID" b="1" dirty="0"/>
          </a:p>
          <a:p>
            <a:pPr algn="just">
              <a:lnSpc>
                <a:spcPct val="150000"/>
              </a:lnSpc>
            </a:pPr>
            <a:r>
              <a:rPr lang="en-ID" b="1" dirty="0" err="1"/>
              <a:t>Daftar</a:t>
            </a:r>
            <a:r>
              <a:rPr lang="id-ID" b="1" dirty="0"/>
              <a:t> </a:t>
            </a:r>
            <a:r>
              <a:rPr lang="en-ID" b="1" dirty="0"/>
              <a:t> </a:t>
            </a:r>
            <a:r>
              <a:rPr lang="en-ID" b="1" dirty="0" err="1"/>
              <a:t>ulang</a:t>
            </a:r>
            <a:r>
              <a:rPr lang="en-ID" b="1" dirty="0"/>
              <a:t> </a:t>
            </a:r>
            <a:r>
              <a:rPr lang="id-ID" b="1" dirty="0"/>
              <a:t> </a:t>
            </a:r>
            <a:r>
              <a:rPr lang="en-ID" b="1" dirty="0" err="1"/>
              <a:t>peserta</a:t>
            </a:r>
            <a:r>
              <a:rPr lang="en-ID" b="1" dirty="0"/>
              <a:t> </a:t>
            </a:r>
            <a:r>
              <a:rPr lang="id-ID" b="1" dirty="0"/>
              <a:t> </a:t>
            </a:r>
            <a:r>
              <a:rPr lang="en-ID" b="1" dirty="0" err="1"/>
              <a:t>untuk</a:t>
            </a:r>
            <a:r>
              <a:rPr lang="en-ID" b="1" dirty="0"/>
              <a:t> </a:t>
            </a:r>
            <a:r>
              <a:rPr lang="id-ID" b="1" dirty="0"/>
              <a:t> </a:t>
            </a:r>
            <a:r>
              <a:rPr lang="en-ID" b="1" dirty="0" err="1"/>
              <a:t>kategori</a:t>
            </a:r>
            <a:r>
              <a:rPr lang="id-ID" b="1" dirty="0"/>
              <a:t> </a:t>
            </a:r>
            <a:r>
              <a:rPr lang="en-ID" b="1" dirty="0"/>
              <a:t> KSR</a:t>
            </a:r>
            <a:r>
              <a:rPr lang="id-ID" b="1" dirty="0"/>
              <a:t> </a:t>
            </a:r>
            <a:r>
              <a:rPr lang="en-ID" b="1" dirty="0"/>
              <a:t> </a:t>
            </a:r>
            <a:r>
              <a:rPr lang="en-ID" b="1" dirty="0" err="1"/>
              <a:t>dilaksanakan</a:t>
            </a:r>
            <a:r>
              <a:rPr lang="id-ID" b="1" dirty="0"/>
              <a:t> </a:t>
            </a:r>
            <a:r>
              <a:rPr lang="en-ID" b="1" dirty="0"/>
              <a:t> </a:t>
            </a:r>
            <a:r>
              <a:rPr lang="en-ID" b="1" dirty="0" err="1"/>
              <a:t>pada</a:t>
            </a:r>
            <a:r>
              <a:rPr lang="en-ID" b="1" dirty="0"/>
              <a:t> </a:t>
            </a:r>
            <a:r>
              <a:rPr lang="id-ID" b="1" dirty="0"/>
              <a:t> </a:t>
            </a:r>
            <a:r>
              <a:rPr lang="en-ID" b="1" dirty="0" err="1"/>
              <a:t>hari</a:t>
            </a:r>
            <a:r>
              <a:rPr lang="en-ID" b="1" dirty="0"/>
              <a:t> </a:t>
            </a:r>
            <a:r>
              <a:rPr lang="en-ID" b="1" dirty="0" err="1"/>
              <a:t>Kamis</a:t>
            </a:r>
            <a:r>
              <a:rPr lang="en-ID" b="1" dirty="0"/>
              <a:t>, 1</a:t>
            </a:r>
            <a:r>
              <a:rPr lang="id-ID" b="1" dirty="0"/>
              <a:t>2 </a:t>
            </a:r>
            <a:r>
              <a:rPr lang="en-ID" b="1" dirty="0"/>
              <a:t> </a:t>
            </a:r>
            <a:r>
              <a:rPr lang="en-ID" b="1" dirty="0" err="1"/>
              <a:t>Desember</a:t>
            </a:r>
            <a:r>
              <a:rPr lang="en-ID" b="1" dirty="0"/>
              <a:t> </a:t>
            </a:r>
            <a:r>
              <a:rPr lang="id-ID" b="1" dirty="0"/>
              <a:t> </a:t>
            </a:r>
            <a:r>
              <a:rPr lang="en-ID" b="1" dirty="0"/>
              <a:t>2019</a:t>
            </a:r>
            <a:r>
              <a:rPr lang="id-ID" b="1" dirty="0"/>
              <a:t> </a:t>
            </a:r>
            <a:r>
              <a:rPr lang="en-ID" b="1" dirty="0"/>
              <a:t> </a:t>
            </a:r>
            <a:r>
              <a:rPr lang="en-ID" b="1" dirty="0" err="1"/>
              <a:t>di</a:t>
            </a:r>
            <a:r>
              <a:rPr lang="en-ID" b="1" dirty="0"/>
              <a:t> </a:t>
            </a:r>
            <a:r>
              <a:rPr lang="id-ID" b="1" dirty="0"/>
              <a:t>  </a:t>
            </a:r>
            <a:r>
              <a:rPr lang="en-ID" b="1" dirty="0"/>
              <a:t>Student </a:t>
            </a:r>
            <a:r>
              <a:rPr lang="en-ID" b="1" dirty="0" err="1"/>
              <a:t>Center</a:t>
            </a:r>
            <a:r>
              <a:rPr lang="en-ID" b="1" dirty="0"/>
              <a:t> </a:t>
            </a:r>
            <a:r>
              <a:rPr lang="id-ID" b="1" dirty="0"/>
              <a:t> </a:t>
            </a:r>
            <a:r>
              <a:rPr lang="en-ID" b="1" dirty="0" err="1"/>
              <a:t>pukul</a:t>
            </a:r>
            <a:r>
              <a:rPr lang="en-ID" b="1" dirty="0"/>
              <a:t> 13.00-</a:t>
            </a:r>
            <a:r>
              <a:rPr lang="id-ID" b="1" dirty="0"/>
              <a:t> 15.00</a:t>
            </a:r>
            <a:r>
              <a:rPr lang="en-ID" b="1" dirty="0"/>
              <a:t>. </a:t>
            </a:r>
            <a:endParaRPr lang="id-ID" b="1" dirty="0"/>
          </a:p>
          <a:p>
            <a:pPr lvl="0" algn="just">
              <a:lnSpc>
                <a:spcPct val="150000"/>
              </a:lnSpc>
            </a:pPr>
            <a:r>
              <a:rPr lang="id-ID" b="1" dirty="0"/>
              <a:t>2. Opening Ceremony </a:t>
            </a:r>
          </a:p>
          <a:p>
            <a:pPr algn="just">
              <a:lnSpc>
                <a:spcPct val="150000"/>
              </a:lnSpc>
            </a:pPr>
            <a:r>
              <a:rPr lang="id-ID" b="1" dirty="0"/>
              <a:t>Kegiatan  ini  berupa  upacara  pembukaan  yang  diikuti  oleh seluruh  tim   dengan  memakai  pakaian  yang menunjukkan identitas  Instansi masing-masing</a:t>
            </a:r>
          </a:p>
          <a:p>
            <a:pPr lvl="0" algn="just">
              <a:lnSpc>
                <a:spcPct val="150000"/>
              </a:lnSpc>
            </a:pPr>
            <a:r>
              <a:rPr lang="id-ID" b="1" dirty="0"/>
              <a:t>3. Lomba (Kompetisi) </a:t>
            </a:r>
          </a:p>
          <a:p>
            <a:pPr algn="just">
              <a:lnSpc>
                <a:spcPct val="150000"/>
              </a:lnSpc>
            </a:pPr>
            <a:r>
              <a:rPr lang="id-ID" b="1" dirty="0"/>
              <a:t>Kategori KSR berupa Lomba Utama (Pertolongan Pertama Korban Banyak (PPKB),Lomba Karya Tu</a:t>
            </a:r>
            <a:r>
              <a:rPr lang="en-ID" b="1" dirty="0"/>
              <a:t>l</a:t>
            </a:r>
            <a:r>
              <a:rPr lang="id-ID" b="1" dirty="0"/>
              <a:t>is Il</a:t>
            </a:r>
            <a:r>
              <a:rPr lang="en-ID" b="1" dirty="0"/>
              <a:t>m</a:t>
            </a:r>
            <a:r>
              <a:rPr lang="id-ID" b="1" dirty="0"/>
              <a:t>iah(LKTI), Desain Alat Filtrasi Air, dan Lomba Penunjang (</a:t>
            </a:r>
            <a:r>
              <a:rPr lang="en-ID" b="1" dirty="0"/>
              <a:t>P</a:t>
            </a:r>
            <a:r>
              <a:rPr lang="id-ID" b="1" dirty="0"/>
              <a:t>oster Infografis kepalangmerahan dan Pemetaan).</a:t>
            </a:r>
          </a:p>
          <a:p>
            <a:pPr algn="just">
              <a:lnSpc>
                <a:spcPct val="150000"/>
              </a:lnSpc>
            </a:pPr>
            <a:endParaRPr lang="id-ID"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endParaRPr lang="en-US" dirty="0"/>
          </a:p>
        </p:txBody>
      </p:sp>
      <p:sp>
        <p:nvSpPr>
          <p:cNvPr id="3" name="Content Placeholder 2"/>
          <p:cNvSpPr>
            <a:spLocks noGrp="1"/>
          </p:cNvSpPr>
          <p:nvPr>
            <p:ph idx="1"/>
          </p:nvPr>
        </p:nvSpPr>
        <p:spPr>
          <a:xfrm>
            <a:off x="1428728" y="785794"/>
            <a:ext cx="7258072" cy="5340369"/>
          </a:xfrm>
        </p:spPr>
        <p:txBody>
          <a:bodyPr>
            <a:noAutofit/>
          </a:bodyPr>
          <a:lstStyle/>
          <a:p>
            <a:pPr lvl="0" algn="just">
              <a:lnSpc>
                <a:spcPct val="150000"/>
              </a:lnSpc>
              <a:buNone/>
            </a:pPr>
            <a:r>
              <a:rPr lang="id-ID" sz="1800" b="1" dirty="0"/>
              <a:t>4.  Senam Sehat </a:t>
            </a:r>
          </a:p>
          <a:p>
            <a:pPr lvl="0" algn="just">
              <a:lnSpc>
                <a:spcPct val="150000"/>
              </a:lnSpc>
              <a:buAutoNum type="arabicPeriod" startAt="5"/>
            </a:pPr>
            <a:r>
              <a:rPr lang="id-ID" sz="1800" b="1" i="1" dirty="0"/>
              <a:t>Outbound</a:t>
            </a:r>
          </a:p>
          <a:p>
            <a:pPr lvl="0" algn="just">
              <a:lnSpc>
                <a:spcPct val="150000"/>
              </a:lnSpc>
              <a:buAutoNum type="arabicPeriod" startAt="6"/>
            </a:pPr>
            <a:r>
              <a:rPr lang="id-ID" sz="1800" b="1" dirty="0"/>
              <a:t>Bakti sosial ke Griya PMI  yaitu Tempat Rehabilitasi Gangguan Jiwa </a:t>
            </a:r>
            <a:r>
              <a:rPr lang="en-ID" sz="1800" b="1" dirty="0"/>
              <a:t>S</a:t>
            </a:r>
            <a:r>
              <a:rPr lang="id-ID" sz="1800" b="1" dirty="0"/>
              <a:t>etiap tim KSR diwajibkan menyumbangkan satu sabun mandi cair (Detol/Lifeboy/Nuvo/dsb 250 ml), satu pack pasta gigi (Pepsodent/Ciptadent/ dsb </a:t>
            </a:r>
            <a:r>
              <a:rPr lang="en-US" sz="1800" b="1" dirty="0"/>
              <a:t>170 gram), </a:t>
            </a:r>
            <a:r>
              <a:rPr lang="en-US" sz="1800" b="1" dirty="0" err="1"/>
              <a:t>satu</a:t>
            </a:r>
            <a:r>
              <a:rPr lang="en-US" sz="1800" b="1" dirty="0"/>
              <a:t> </a:t>
            </a:r>
            <a:r>
              <a:rPr lang="en-US" sz="1800" b="1" dirty="0" err="1"/>
              <a:t>botol</a:t>
            </a:r>
            <a:r>
              <a:rPr lang="en-US" sz="1800" b="1" dirty="0"/>
              <a:t> s</a:t>
            </a:r>
            <a:r>
              <a:rPr lang="id-ID" sz="1800" b="1" dirty="0"/>
              <a:t>h</a:t>
            </a:r>
            <a:r>
              <a:rPr lang="nl-NL" sz="1800" b="1" dirty="0"/>
              <a:t>ampo (225 ml), dan pampers ukuran L untuk orang </a:t>
            </a:r>
            <a:r>
              <a:rPr lang="id-ID" sz="1800" b="1" dirty="0"/>
              <a:t>dewasa.</a:t>
            </a:r>
            <a:endParaRPr lang="en-ID" sz="1800" b="1" dirty="0"/>
          </a:p>
          <a:p>
            <a:pPr algn="just">
              <a:lnSpc>
                <a:spcPct val="150000"/>
              </a:lnSpc>
              <a:buNone/>
            </a:pPr>
            <a:r>
              <a:rPr lang="en-ID" sz="1800" dirty="0"/>
              <a:t>	</a:t>
            </a:r>
            <a:r>
              <a:rPr lang="id-ID" sz="1800" b="1" dirty="0"/>
              <a:t>- </a:t>
            </a:r>
            <a:r>
              <a:rPr lang="fi-FI" sz="1800" b="1" dirty="0"/>
              <a:t>Sumbangan akan diberikan oleh perwakilan peserta.</a:t>
            </a:r>
            <a:r>
              <a:rPr lang="id-ID" sz="1800" b="1" dirty="0"/>
              <a:t> </a:t>
            </a:r>
          </a:p>
          <a:p>
            <a:pPr algn="just">
              <a:lnSpc>
                <a:spcPct val="150000"/>
              </a:lnSpc>
              <a:buNone/>
            </a:pPr>
            <a:r>
              <a:rPr lang="en-ID" sz="1800" b="1" dirty="0"/>
              <a:t>	</a:t>
            </a:r>
            <a:r>
              <a:rPr lang="id-ID" sz="1800" b="1" dirty="0"/>
              <a:t>-</a:t>
            </a:r>
            <a:r>
              <a:rPr lang="en-US" sz="1800" b="1" dirty="0"/>
              <a:t> </a:t>
            </a:r>
            <a:r>
              <a:rPr lang="id-ID" sz="1800" b="1" dirty="0"/>
              <a:t>Untuk barang-barang tersebut bisa dibeli ketika sudah berada di Surakarta	</a:t>
            </a:r>
          </a:p>
          <a:p>
            <a:pPr lvl="0" algn="just">
              <a:lnSpc>
                <a:spcPct val="150000"/>
              </a:lnSpc>
              <a:buNone/>
            </a:pPr>
            <a:endParaRPr lang="id-ID" sz="1800" b="1" dirty="0"/>
          </a:p>
          <a:p>
            <a:pPr algn="just">
              <a:lnSpc>
                <a:spcPct val="150000"/>
              </a:lnSpc>
              <a:buNone/>
            </a:pPr>
            <a:r>
              <a:rPr lang="id-ID" sz="1800" b="1" dirty="0"/>
              <a:t>	</a:t>
            </a:r>
            <a:endParaRPr lang="id-ID" sz="1800" b="1" i="1" dirty="0"/>
          </a:p>
          <a:p>
            <a:pPr>
              <a:buNone/>
            </a:pP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0" name="Rectangle 9"/>
          <p:cNvSpPr/>
          <p:nvPr/>
        </p:nvSpPr>
        <p:spPr>
          <a:xfrm>
            <a:off x="1785918" y="1214422"/>
            <a:ext cx="6858048" cy="461665"/>
          </a:xfrm>
          <a:prstGeom prst="rect">
            <a:avLst/>
          </a:prstGeom>
        </p:spPr>
        <p:txBody>
          <a:bodyPr wrap="square">
            <a:spAutoFit/>
          </a:bodyPr>
          <a:lstStyle/>
          <a:p>
            <a:pPr algn="ctr"/>
            <a:r>
              <a:rPr lang="en-US" altLang="zh-CN" sz="2400" b="1" dirty="0"/>
              <a:t> </a:t>
            </a:r>
            <a:endParaRPr lang="en-US" sz="2400" dirty="0"/>
          </a:p>
        </p:txBody>
      </p:sp>
      <p:sp>
        <p:nvSpPr>
          <p:cNvPr id="11" name="Rectangle 10"/>
          <p:cNvSpPr/>
          <p:nvPr/>
        </p:nvSpPr>
        <p:spPr>
          <a:xfrm>
            <a:off x="1500166" y="928670"/>
            <a:ext cx="7000924" cy="2169825"/>
          </a:xfrm>
          <a:prstGeom prst="rect">
            <a:avLst/>
          </a:prstGeom>
        </p:spPr>
        <p:txBody>
          <a:bodyPr wrap="square">
            <a:spAutoFit/>
          </a:bodyPr>
          <a:lstStyle/>
          <a:p>
            <a:pPr lvl="0" algn="just">
              <a:lnSpc>
                <a:spcPct val="150000"/>
              </a:lnSpc>
            </a:pPr>
            <a:r>
              <a:rPr lang="id-ID" b="1" dirty="0"/>
              <a:t>7. Pentas Seni </a:t>
            </a:r>
          </a:p>
          <a:p>
            <a:pPr algn="just">
              <a:lnSpc>
                <a:spcPct val="150000"/>
              </a:lnSpc>
            </a:pPr>
            <a:r>
              <a:rPr lang="id-ID" b="1" dirty="0"/>
              <a:t>8. . Sarasehan  untuk KSR</a:t>
            </a:r>
          </a:p>
          <a:p>
            <a:pPr algn="just">
              <a:lnSpc>
                <a:spcPct val="150000"/>
              </a:lnSpc>
            </a:pPr>
            <a:r>
              <a:rPr lang="id-ID" b="1" dirty="0"/>
              <a:t>9. Workshop pemetaan untuk pes</a:t>
            </a:r>
            <a:r>
              <a:rPr lang="fi-FI" b="1" dirty="0"/>
              <a:t>erta lomba pemetaan kategori KSR </a:t>
            </a:r>
          </a:p>
          <a:p>
            <a:pPr algn="just">
              <a:lnSpc>
                <a:spcPct val="150000"/>
              </a:lnSpc>
            </a:pPr>
            <a:r>
              <a:rPr lang="id-ID" b="1" dirty="0"/>
              <a:t>10. </a:t>
            </a:r>
            <a:r>
              <a:rPr lang="nb-NO" b="1" dirty="0"/>
              <a:t>Sosialisasi mengenai UU Nomor 1 Tahun 2018 Tentang</a:t>
            </a:r>
            <a:r>
              <a:rPr lang="id-ID" b="1" dirty="0"/>
              <a:t> </a:t>
            </a:r>
            <a:r>
              <a:rPr lang="nb-NO" b="1" dirty="0"/>
              <a:t>Kepalangmerahan dan PP </a:t>
            </a:r>
            <a:r>
              <a:rPr lang="id-ID" b="1" dirty="0"/>
              <a:t> Nomor 7 Tahun 2019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0" name="Rectangle 9"/>
          <p:cNvSpPr/>
          <p:nvPr/>
        </p:nvSpPr>
        <p:spPr>
          <a:xfrm>
            <a:off x="1785918" y="1214422"/>
            <a:ext cx="6858048" cy="461665"/>
          </a:xfrm>
          <a:prstGeom prst="rect">
            <a:avLst/>
          </a:prstGeom>
        </p:spPr>
        <p:txBody>
          <a:bodyPr wrap="square">
            <a:spAutoFit/>
          </a:bodyPr>
          <a:lstStyle/>
          <a:p>
            <a:pPr algn="ctr"/>
            <a:r>
              <a:rPr lang="en-US" altLang="zh-CN" sz="2400" b="1" dirty="0"/>
              <a:t> </a:t>
            </a:r>
            <a:endParaRPr lang="en-US" sz="2400" dirty="0"/>
          </a:p>
        </p:txBody>
      </p:sp>
      <p:sp>
        <p:nvSpPr>
          <p:cNvPr id="11" name="Rectangle 10"/>
          <p:cNvSpPr/>
          <p:nvPr/>
        </p:nvSpPr>
        <p:spPr>
          <a:xfrm>
            <a:off x="428596" y="571480"/>
            <a:ext cx="2351926" cy="861774"/>
          </a:xfrm>
          <a:prstGeom prst="rect">
            <a:avLst/>
          </a:prstGeom>
        </p:spPr>
        <p:txBody>
          <a:bodyPr wrap="square">
            <a:spAutoFit/>
          </a:bodyPr>
          <a:lstStyle/>
          <a:p>
            <a:r>
              <a:rPr lang="id-ID" sz="3200" b="1" dirty="0"/>
              <a:t>DEWAN JURI</a:t>
            </a:r>
          </a:p>
          <a:p>
            <a:endParaRPr lang="id-ID" b="1" dirty="0"/>
          </a:p>
        </p:txBody>
      </p:sp>
      <p:sp>
        <p:nvSpPr>
          <p:cNvPr id="12" name="Rectangle 11"/>
          <p:cNvSpPr/>
          <p:nvPr/>
        </p:nvSpPr>
        <p:spPr>
          <a:xfrm>
            <a:off x="357158" y="1142984"/>
            <a:ext cx="8215370" cy="2446824"/>
          </a:xfrm>
          <a:prstGeom prst="rect">
            <a:avLst/>
          </a:prstGeom>
        </p:spPr>
        <p:txBody>
          <a:bodyPr wrap="square">
            <a:spAutoFit/>
          </a:bodyPr>
          <a:lstStyle/>
          <a:p>
            <a:pPr marL="900113" algn="just">
              <a:lnSpc>
                <a:spcPct val="150000"/>
              </a:lnSpc>
              <a:defRPr/>
            </a:pPr>
            <a:r>
              <a:rPr lang="en-US" b="1" dirty="0" err="1"/>
              <a:t>Unsur</a:t>
            </a:r>
            <a:r>
              <a:rPr lang="en-US" b="1" dirty="0"/>
              <a:t> </a:t>
            </a:r>
            <a:r>
              <a:rPr lang="en-US" b="1" dirty="0" err="1"/>
              <a:t>juri</a:t>
            </a:r>
            <a:r>
              <a:rPr lang="en-US" b="1" dirty="0"/>
              <a:t> </a:t>
            </a:r>
            <a:r>
              <a:rPr lang="en-US" b="1" dirty="0" err="1"/>
              <a:t>terdiri</a:t>
            </a:r>
            <a:r>
              <a:rPr lang="en-US" b="1" dirty="0"/>
              <a:t> </a:t>
            </a:r>
            <a:r>
              <a:rPr lang="en-US" b="1" dirty="0" err="1"/>
              <a:t>dari</a:t>
            </a:r>
            <a:r>
              <a:rPr lang="en-US" b="1" dirty="0"/>
              <a:t> </a:t>
            </a:r>
            <a:r>
              <a:rPr lang="id-ID" b="1" dirty="0"/>
              <a:t>relawan yang telah mendapat rekomendasi dari</a:t>
            </a:r>
            <a:r>
              <a:rPr lang="en-US" b="1" dirty="0"/>
              <a:t>:</a:t>
            </a:r>
            <a:endParaRPr lang="id-ID" b="1" dirty="0"/>
          </a:p>
          <a:p>
            <a:pPr algn="just">
              <a:lnSpc>
                <a:spcPct val="150000"/>
              </a:lnSpc>
              <a:defRPr/>
            </a:pPr>
            <a:r>
              <a:rPr lang="id-ID" b="1" dirty="0"/>
              <a:t>	</a:t>
            </a:r>
            <a:r>
              <a:rPr lang="en-US" b="1" dirty="0"/>
              <a:t>PMI </a:t>
            </a:r>
            <a:r>
              <a:rPr lang="en-US" b="1" dirty="0" err="1"/>
              <a:t>Pusat</a:t>
            </a:r>
            <a:endParaRPr lang="id-ID" b="1" dirty="0"/>
          </a:p>
          <a:p>
            <a:pPr algn="just">
              <a:lnSpc>
                <a:spcPct val="150000"/>
              </a:lnSpc>
              <a:defRPr/>
            </a:pPr>
            <a:r>
              <a:rPr lang="id-ID" b="1" dirty="0"/>
              <a:t>	</a:t>
            </a:r>
            <a:r>
              <a:rPr lang="en-US" b="1" dirty="0"/>
              <a:t>PMI </a:t>
            </a:r>
            <a:r>
              <a:rPr lang="en-US" b="1" dirty="0" err="1"/>
              <a:t>Provinsi</a:t>
            </a:r>
            <a:r>
              <a:rPr lang="en-US" b="1" dirty="0"/>
              <a:t> </a:t>
            </a:r>
            <a:r>
              <a:rPr lang="en-US" b="1" dirty="0" err="1"/>
              <a:t>Jawa</a:t>
            </a:r>
            <a:r>
              <a:rPr lang="en-US" b="1" dirty="0"/>
              <a:t> Tengah </a:t>
            </a:r>
            <a:endParaRPr lang="id-ID" b="1" dirty="0"/>
          </a:p>
          <a:p>
            <a:pPr algn="just">
              <a:lnSpc>
                <a:spcPct val="150000"/>
              </a:lnSpc>
              <a:defRPr/>
            </a:pPr>
            <a:r>
              <a:rPr lang="id-ID" b="1" dirty="0"/>
              <a:t>	</a:t>
            </a:r>
            <a:r>
              <a:rPr lang="en-US" b="1" dirty="0"/>
              <a:t>PMI Kota Surakarta </a:t>
            </a:r>
            <a:endParaRPr lang="id-ID" b="1" dirty="0"/>
          </a:p>
          <a:p>
            <a:pPr algn="just">
              <a:lnSpc>
                <a:spcPct val="150000"/>
              </a:lnSpc>
              <a:defRPr/>
            </a:pPr>
            <a:r>
              <a:rPr lang="id-ID" b="1" dirty="0"/>
              <a:t>	Akademisi/profesional</a:t>
            </a:r>
            <a:endParaRPr lang="en-ID" b="1" dirty="0"/>
          </a:p>
          <a:p>
            <a:pPr algn="just">
              <a:defRPr/>
            </a:pPr>
            <a:endParaRPr lang="id-ID" b="1" dirty="0"/>
          </a:p>
        </p:txBody>
      </p:sp>
      <p:sp>
        <p:nvSpPr>
          <p:cNvPr id="13" name="Rectangle 12"/>
          <p:cNvSpPr/>
          <p:nvPr/>
        </p:nvSpPr>
        <p:spPr>
          <a:xfrm>
            <a:off x="642910" y="2714620"/>
            <a:ext cx="4173178" cy="1077218"/>
          </a:xfrm>
          <a:prstGeom prst="rect">
            <a:avLst/>
          </a:prstGeom>
        </p:spPr>
        <p:txBody>
          <a:bodyPr wrap="square">
            <a:spAutoFit/>
          </a:bodyPr>
          <a:lstStyle/>
          <a:p>
            <a:endParaRPr lang="en-US" altLang="en-US" sz="3200" b="1" dirty="0"/>
          </a:p>
          <a:p>
            <a:r>
              <a:rPr lang="en-US" altLang="en-US" sz="3200" b="1" dirty="0"/>
              <a:t>KEJUARAAN</a:t>
            </a:r>
            <a:endParaRPr lang="id-ID" sz="3200" dirty="0"/>
          </a:p>
        </p:txBody>
      </p:sp>
      <p:sp>
        <p:nvSpPr>
          <p:cNvPr id="14" name="Rectangle 13"/>
          <p:cNvSpPr/>
          <p:nvPr/>
        </p:nvSpPr>
        <p:spPr>
          <a:xfrm>
            <a:off x="642910" y="3214686"/>
            <a:ext cx="7500990" cy="3416320"/>
          </a:xfrm>
          <a:prstGeom prst="rect">
            <a:avLst/>
          </a:prstGeom>
        </p:spPr>
        <p:txBody>
          <a:bodyPr wrap="square">
            <a:spAutoFit/>
          </a:bodyPr>
          <a:lstStyle/>
          <a:p>
            <a:pPr marL="442913" indent="-442913" algn="just">
              <a:defRPr/>
            </a:pPr>
            <a:endParaRPr lang="en-ID" b="1" dirty="0"/>
          </a:p>
          <a:p>
            <a:pPr marL="442913" indent="-442913" algn="just">
              <a:defRPr/>
            </a:pPr>
            <a:endParaRPr lang="en-ID" b="1" dirty="0"/>
          </a:p>
          <a:p>
            <a:pPr marL="442913" indent="6350" algn="just">
              <a:lnSpc>
                <a:spcPct val="150000"/>
              </a:lnSpc>
              <a:buFont typeface="+mj-lt"/>
              <a:buAutoNum type="alphaUcPeriod"/>
              <a:defRPr/>
            </a:pPr>
            <a:r>
              <a:rPr lang="id-ID" b="1" dirty="0"/>
              <a:t>JUARA UMUM</a:t>
            </a:r>
          </a:p>
          <a:p>
            <a:pPr marL="625475" indent="4763" algn="just">
              <a:lnSpc>
                <a:spcPct val="150000"/>
              </a:lnSpc>
              <a:defRPr/>
            </a:pPr>
            <a:r>
              <a:rPr lang="id-ID" dirty="0"/>
              <a:t>	</a:t>
            </a:r>
            <a:r>
              <a:rPr lang="en-US" b="1" dirty="0" err="1"/>
              <a:t>Juara</a:t>
            </a:r>
            <a:r>
              <a:rPr lang="en-US" b="1" dirty="0"/>
              <a:t> </a:t>
            </a:r>
            <a:r>
              <a:rPr lang="en-US" b="1" dirty="0" err="1"/>
              <a:t>umum</a:t>
            </a:r>
            <a:r>
              <a:rPr lang="en-US" b="1" dirty="0"/>
              <a:t> </a:t>
            </a:r>
            <a:r>
              <a:rPr lang="en-US" b="1" dirty="0" err="1"/>
              <a:t>akan</a:t>
            </a:r>
            <a:r>
              <a:rPr lang="en-US" b="1" dirty="0"/>
              <a:t> </a:t>
            </a:r>
            <a:r>
              <a:rPr lang="en-US" b="1" dirty="0" err="1"/>
              <a:t>memperoleh</a:t>
            </a:r>
            <a:r>
              <a:rPr lang="en-US" b="1" dirty="0"/>
              <a:t> trophy</a:t>
            </a:r>
            <a:r>
              <a:rPr lang="id-ID" b="1" dirty="0"/>
              <a:t> bergilir</a:t>
            </a:r>
            <a:r>
              <a:rPr lang="en-US" b="1" dirty="0"/>
              <a:t>,</a:t>
            </a:r>
            <a:r>
              <a:rPr lang="id-ID" b="1" dirty="0"/>
              <a:t> uang pembinaan, dan </a:t>
            </a:r>
            <a:r>
              <a:rPr lang="en-US" b="1" dirty="0" err="1"/>
              <a:t>sertifikat</a:t>
            </a:r>
            <a:r>
              <a:rPr lang="en-US" b="1" dirty="0"/>
              <a:t> </a:t>
            </a:r>
            <a:r>
              <a:rPr lang="en-US" b="1" dirty="0" err="1"/>
              <a:t>tim</a:t>
            </a:r>
            <a:r>
              <a:rPr lang="en-US" b="1" dirty="0"/>
              <a:t> </a:t>
            </a:r>
            <a:r>
              <a:rPr lang="id-ID" b="1" dirty="0"/>
              <a:t> </a:t>
            </a:r>
            <a:r>
              <a:rPr lang="en-US" b="1" dirty="0" err="1"/>
              <a:t>Penentuan</a:t>
            </a:r>
            <a:r>
              <a:rPr lang="en-US" b="1" dirty="0"/>
              <a:t> </a:t>
            </a:r>
            <a:r>
              <a:rPr lang="en-US" b="1" dirty="0" err="1"/>
              <a:t>juara</a:t>
            </a:r>
            <a:r>
              <a:rPr lang="en-US" b="1" dirty="0"/>
              <a:t> </a:t>
            </a:r>
            <a:r>
              <a:rPr lang="en-US" b="1" dirty="0" err="1"/>
              <a:t>umum</a:t>
            </a:r>
            <a:r>
              <a:rPr lang="en-US" b="1" dirty="0"/>
              <a:t> </a:t>
            </a:r>
            <a:r>
              <a:rPr lang="id-ID" b="1" dirty="0"/>
              <a:t>KSR</a:t>
            </a:r>
            <a:r>
              <a:rPr lang="en-US" b="1" dirty="0"/>
              <a:t> </a:t>
            </a:r>
            <a:r>
              <a:rPr lang="en-US" b="1" dirty="0" err="1"/>
              <a:t>berdasarkan</a:t>
            </a:r>
            <a:r>
              <a:rPr lang="en-US" b="1" dirty="0"/>
              <a:t> p</a:t>
            </a:r>
            <a:r>
              <a:rPr lang="id-ID" b="1" dirty="0"/>
              <a:t>resentase</a:t>
            </a:r>
            <a:r>
              <a:rPr lang="en-US" b="1" dirty="0"/>
              <a:t> </a:t>
            </a:r>
            <a:r>
              <a:rPr lang="en-US" b="1" dirty="0" err="1"/>
              <a:t>poin</a:t>
            </a:r>
            <a:r>
              <a:rPr lang="en-US" b="1" dirty="0"/>
              <a:t> </a:t>
            </a:r>
            <a:r>
              <a:rPr lang="en-US" b="1" dirty="0" err="1"/>
              <a:t>pada</a:t>
            </a:r>
            <a:r>
              <a:rPr lang="en-US" b="1" dirty="0"/>
              <a:t> </a:t>
            </a:r>
            <a:r>
              <a:rPr lang="id-ID" b="1" dirty="0"/>
              <a:t>Lomba Utama </a:t>
            </a:r>
            <a:r>
              <a:rPr lang="en-US" b="1" dirty="0" err="1"/>
              <a:t>dan</a:t>
            </a:r>
            <a:r>
              <a:rPr lang="en-US" b="1" dirty="0"/>
              <a:t> </a:t>
            </a:r>
            <a:r>
              <a:rPr lang="id-ID" b="1" dirty="0"/>
              <a:t>Lomba Penunjang, dengan persebaran point sebagai berikut </a:t>
            </a:r>
          </a:p>
          <a:p>
            <a:pPr marL="371475" indent="0" algn="just">
              <a:lnSpc>
                <a:spcPct val="150000"/>
              </a:lnSpc>
              <a:buFontTx/>
              <a:buNone/>
              <a:defRPr/>
            </a:pPr>
            <a:r>
              <a:rPr lang="id-ID" b="1" dirty="0"/>
              <a:t>	</a:t>
            </a:r>
            <a:endParaRPr lang="id-ID" dirty="0"/>
          </a:p>
          <a:p>
            <a:pPr marL="371475" indent="0" algn="just">
              <a:buFontTx/>
              <a:buNone/>
              <a:defRPr/>
            </a:pPr>
            <a:r>
              <a:rPr lang="id-ID" dirty="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r>
              <a:rPr lang="id-ID" dirty="0"/>
              <a:t>in</a:t>
            </a:r>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2" name="TextBox 11"/>
          <p:cNvSpPr txBox="1"/>
          <p:nvPr/>
        </p:nvSpPr>
        <p:spPr>
          <a:xfrm>
            <a:off x="1500166" y="714356"/>
            <a:ext cx="7358114" cy="3754874"/>
          </a:xfrm>
          <a:prstGeom prst="rect">
            <a:avLst/>
          </a:prstGeom>
          <a:noFill/>
        </p:spPr>
        <p:txBody>
          <a:bodyPr wrap="square" rtlCol="0">
            <a:spAutoFit/>
          </a:bodyPr>
          <a:lstStyle/>
          <a:p>
            <a:r>
              <a:rPr lang="id-ID" sz="4000" b="1" dirty="0"/>
              <a:t>KETENTUAN UMUM VW 7</a:t>
            </a:r>
            <a:endParaRPr lang="id-ID" sz="4000" dirty="0"/>
          </a:p>
          <a:p>
            <a:pPr marL="342900" indent="-342900" algn="just">
              <a:lnSpc>
                <a:spcPct val="150000"/>
              </a:lnSpc>
              <a:buAutoNum type="alphaUcPeriod"/>
            </a:pPr>
            <a:r>
              <a:rPr lang="id-ID" b="1" dirty="0"/>
              <a:t>Peserta lomba untuk anggota Korps Sukarela (KSR) di tingkat perguruan tinggi (PT) /Markas se-Indonesia maksimal 175 peserta (25 kontingen), per kontingen terdiri dari 7 peserta. Peserta Kegiatan berjumlah 7 orang untuk KSR dan dan maksimal </a:t>
            </a:r>
            <a:r>
              <a:rPr lang="en-ID" b="1" dirty="0"/>
              <a:t>1</a:t>
            </a:r>
            <a:r>
              <a:rPr lang="id-ID" b="1" dirty="0"/>
              <a:t> orang pendamping tim yang berasal dari unsur pembina, pelatih, atau yang ditunjuk dari sekolah untuk mendampingi TIM KSR tersebut</a:t>
            </a:r>
          </a:p>
          <a:p>
            <a:pPr marL="342900" indent="-342900">
              <a:buAutoNum type="alphaUcPeriod" startAt="2"/>
            </a:pPr>
            <a:endParaRPr lang="id-ID" dirty="0"/>
          </a:p>
          <a:p>
            <a:pPr marL="342900" indent="-342900"/>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8" descr="WhatsApp Image 2019-11-11 at 05.44.10.jpeg"/>
          <p:cNvPicPr>
            <a:picLocks noChangeAspect="1"/>
          </p:cNvPicPr>
          <p:nvPr/>
        </p:nvPicPr>
        <p:blipFill>
          <a:blip r:embed="rId2"/>
          <a:stretch>
            <a:fillRect/>
          </a:stretch>
        </p:blipFill>
        <p:spPr>
          <a:xfrm>
            <a:off x="1" y="0"/>
            <a:ext cx="9286907" cy="6858000"/>
          </a:xfrm>
          <a:prstGeom prst="rect">
            <a:avLst/>
          </a:prstGeom>
        </p:spPr>
      </p:pic>
      <p:sp>
        <p:nvSpPr>
          <p:cNvPr id="5" name="Rectangle 4"/>
          <p:cNvSpPr/>
          <p:nvPr/>
        </p:nvSpPr>
        <p:spPr>
          <a:xfrm>
            <a:off x="500034" y="714356"/>
            <a:ext cx="8143932" cy="4247317"/>
          </a:xfrm>
          <a:prstGeom prst="rect">
            <a:avLst/>
          </a:prstGeom>
        </p:spPr>
        <p:txBody>
          <a:bodyPr wrap="square">
            <a:spAutoFit/>
          </a:bodyPr>
          <a:lstStyle/>
          <a:p>
            <a:pPr marL="371475" indent="0" algn="just">
              <a:lnSpc>
                <a:spcPct val="150000"/>
              </a:lnSpc>
              <a:buFontTx/>
              <a:buNone/>
              <a:defRPr/>
            </a:pPr>
            <a:r>
              <a:rPr lang="id-ID" b="1" dirty="0"/>
              <a:t>a. Lomba Utama  </a:t>
            </a:r>
          </a:p>
          <a:p>
            <a:pPr marL="371475" indent="0" algn="just">
              <a:lnSpc>
                <a:spcPct val="150000"/>
              </a:lnSpc>
              <a:buFontTx/>
              <a:buNone/>
              <a:defRPr/>
            </a:pPr>
            <a:r>
              <a:rPr lang="id-ID" b="1" dirty="0"/>
              <a:t>	  Lomba Utama  KSR 70%</a:t>
            </a:r>
          </a:p>
          <a:p>
            <a:pPr marL="371475" indent="0" algn="just">
              <a:lnSpc>
                <a:spcPct val="150000"/>
              </a:lnSpc>
              <a:buFontTx/>
              <a:buNone/>
              <a:defRPr/>
            </a:pPr>
            <a:r>
              <a:rPr lang="id-ID" b="1" dirty="0"/>
              <a:t>	- Pertolongan Pertama Korban Banyak ( 30%)</a:t>
            </a:r>
          </a:p>
          <a:p>
            <a:pPr marL="371475" indent="0" algn="just">
              <a:lnSpc>
                <a:spcPct val="150000"/>
              </a:lnSpc>
              <a:buFontTx/>
              <a:buNone/>
              <a:defRPr/>
            </a:pPr>
            <a:r>
              <a:rPr lang="id-ID" b="1" dirty="0"/>
              <a:t>	- Lomba Karya Tulis Ilmiah ( 20%)</a:t>
            </a:r>
          </a:p>
          <a:p>
            <a:pPr marL="371475" indent="0" algn="just">
              <a:lnSpc>
                <a:spcPct val="150000"/>
              </a:lnSpc>
              <a:buFontTx/>
              <a:buNone/>
              <a:defRPr/>
            </a:pPr>
            <a:r>
              <a:rPr lang="id-ID" b="1" dirty="0"/>
              <a:t>	- Desain Filtrasi Air  ( 20%)</a:t>
            </a:r>
            <a:endParaRPr lang="en-ID" b="1" dirty="0"/>
          </a:p>
          <a:p>
            <a:pPr marL="371475" indent="0" algn="just">
              <a:lnSpc>
                <a:spcPct val="150000"/>
              </a:lnSpc>
              <a:buFontTx/>
              <a:buNone/>
              <a:defRPr/>
            </a:pPr>
            <a:r>
              <a:rPr lang="id-ID" b="1" dirty="0"/>
              <a:t>b. Lomba Penunjang</a:t>
            </a:r>
          </a:p>
          <a:p>
            <a:pPr marL="371475" indent="0" algn="just">
              <a:lnSpc>
                <a:spcPct val="150000"/>
              </a:lnSpc>
              <a:buFontTx/>
              <a:buNone/>
              <a:defRPr/>
            </a:pPr>
            <a:r>
              <a:rPr lang="id-ID" b="1" dirty="0"/>
              <a:t>	KSR (30%)</a:t>
            </a:r>
          </a:p>
          <a:p>
            <a:pPr marL="371475" indent="0" algn="just">
              <a:lnSpc>
                <a:spcPct val="150000"/>
              </a:lnSpc>
              <a:buFontTx/>
              <a:buNone/>
              <a:defRPr/>
            </a:pPr>
            <a:r>
              <a:rPr lang="id-ID" b="1" dirty="0"/>
              <a:t>	- Infografis kepalangmerahan ( 10 %)</a:t>
            </a:r>
          </a:p>
          <a:p>
            <a:pPr marL="371475" indent="0" algn="just">
              <a:lnSpc>
                <a:spcPct val="150000"/>
              </a:lnSpc>
              <a:buFontTx/>
              <a:buNone/>
              <a:defRPr/>
            </a:pPr>
            <a:r>
              <a:rPr lang="id-ID" b="1" dirty="0"/>
              <a:t>	- Pemetaan ( 20%)</a:t>
            </a:r>
          </a:p>
          <a:p>
            <a:pPr marL="714375" algn="just">
              <a:lnSpc>
                <a:spcPct val="150000"/>
              </a:lnSpc>
              <a:defRPr/>
            </a:pPr>
            <a:r>
              <a:rPr lang="id-ID" b="1" dirty="0"/>
              <a:t>	</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8" descr="WhatsApp Image 2019-11-11 at 05.44.10.jpeg"/>
          <p:cNvPicPr>
            <a:picLocks noChangeAspect="1"/>
          </p:cNvPicPr>
          <p:nvPr/>
        </p:nvPicPr>
        <p:blipFill>
          <a:blip r:embed="rId2"/>
          <a:stretch>
            <a:fillRect/>
          </a:stretch>
        </p:blipFill>
        <p:spPr>
          <a:xfrm>
            <a:off x="1" y="0"/>
            <a:ext cx="9286907" cy="6858000"/>
          </a:xfrm>
          <a:prstGeom prst="rect">
            <a:avLst/>
          </a:prstGeom>
        </p:spPr>
      </p:pic>
      <p:sp>
        <p:nvSpPr>
          <p:cNvPr id="5" name="Rectangle 4"/>
          <p:cNvSpPr/>
          <p:nvPr/>
        </p:nvSpPr>
        <p:spPr>
          <a:xfrm>
            <a:off x="357158" y="714356"/>
            <a:ext cx="8572560" cy="2169825"/>
          </a:xfrm>
          <a:prstGeom prst="rect">
            <a:avLst/>
          </a:prstGeom>
        </p:spPr>
        <p:txBody>
          <a:bodyPr wrap="square">
            <a:spAutoFit/>
          </a:bodyPr>
          <a:lstStyle/>
          <a:p>
            <a:pPr marL="714375" algn="just">
              <a:lnSpc>
                <a:spcPct val="150000"/>
              </a:lnSpc>
              <a:defRPr/>
            </a:pPr>
            <a:r>
              <a:rPr lang="en-US" b="1" dirty="0"/>
              <a:t>Tim yang </a:t>
            </a:r>
            <a:r>
              <a:rPr lang="en-US" b="1" dirty="0" err="1"/>
              <a:t>hanya</a:t>
            </a:r>
            <a:r>
              <a:rPr lang="en-US" b="1" dirty="0"/>
              <a:t> </a:t>
            </a:r>
            <a:r>
              <a:rPr lang="en-US" b="1" dirty="0" err="1"/>
              <a:t>mengikuti</a:t>
            </a:r>
            <a:r>
              <a:rPr lang="en-US" b="1" dirty="0"/>
              <a:t> s</a:t>
            </a:r>
            <a:r>
              <a:rPr lang="id-ID" b="1" dirty="0"/>
              <a:t>a</a:t>
            </a:r>
            <a:r>
              <a:rPr lang="en-US" b="1" dirty="0" err="1"/>
              <a:t>lah</a:t>
            </a:r>
            <a:r>
              <a:rPr lang="en-US" b="1" dirty="0"/>
              <a:t> </a:t>
            </a:r>
            <a:r>
              <a:rPr lang="en-US" b="1" dirty="0" err="1"/>
              <a:t>satu</a:t>
            </a:r>
            <a:r>
              <a:rPr lang="en-US" b="1" dirty="0"/>
              <a:t> </a:t>
            </a:r>
            <a:r>
              <a:rPr lang="en-US" b="1" dirty="0" err="1"/>
              <a:t>lomba</a:t>
            </a:r>
            <a:r>
              <a:rPr lang="en-US" b="1" dirty="0"/>
              <a:t> </a:t>
            </a:r>
            <a:r>
              <a:rPr lang="en-US" b="1" dirty="0" err="1"/>
              <a:t>dari</a:t>
            </a:r>
            <a:r>
              <a:rPr lang="en-US" b="1" dirty="0"/>
              <a:t> </a:t>
            </a:r>
            <a:r>
              <a:rPr lang="id-ID" b="1" dirty="0"/>
              <a:t>Lomba Utama</a:t>
            </a:r>
            <a:r>
              <a:rPr lang="en-US" b="1" dirty="0"/>
              <a:t> </a:t>
            </a:r>
            <a:r>
              <a:rPr lang="en-US" b="1" dirty="0" err="1"/>
              <a:t>maupun</a:t>
            </a:r>
            <a:r>
              <a:rPr lang="en-US" b="1" dirty="0"/>
              <a:t> </a:t>
            </a:r>
            <a:r>
              <a:rPr lang="id-ID" b="1" dirty="0"/>
              <a:t>Lomba Penunjang</a:t>
            </a:r>
            <a:r>
              <a:rPr lang="en-US" b="1" dirty="0"/>
              <a:t>, </a:t>
            </a:r>
            <a:r>
              <a:rPr lang="en-US" b="1" dirty="0" err="1"/>
              <a:t>tidak</a:t>
            </a:r>
            <a:r>
              <a:rPr lang="en-US" b="1" dirty="0"/>
              <a:t> </a:t>
            </a:r>
            <a:r>
              <a:rPr lang="en-US" b="1" dirty="0" err="1"/>
              <a:t>berhak</a:t>
            </a:r>
            <a:r>
              <a:rPr lang="en-US" b="1" dirty="0"/>
              <a:t> </a:t>
            </a:r>
            <a:r>
              <a:rPr lang="en-US" b="1" dirty="0" err="1"/>
              <a:t>mendapatkan</a:t>
            </a:r>
            <a:r>
              <a:rPr lang="en-US" b="1" dirty="0"/>
              <a:t> </a:t>
            </a:r>
            <a:r>
              <a:rPr lang="en-US" b="1" dirty="0" err="1"/>
              <a:t>juara</a:t>
            </a:r>
            <a:r>
              <a:rPr lang="en-US" b="1" dirty="0"/>
              <a:t> </a:t>
            </a:r>
            <a:r>
              <a:rPr lang="en-US" b="1" dirty="0" err="1"/>
              <a:t>umum</a:t>
            </a:r>
            <a:r>
              <a:rPr lang="en-US" b="1" dirty="0"/>
              <a:t>.</a:t>
            </a:r>
            <a:endParaRPr lang="id-ID" b="1" dirty="0"/>
          </a:p>
          <a:p>
            <a:pPr marL="714375" algn="just">
              <a:lnSpc>
                <a:spcPct val="150000"/>
              </a:lnSpc>
              <a:defRPr/>
            </a:pPr>
            <a:r>
              <a:rPr lang="id-ID" b="1" dirty="0"/>
              <a:t>Piala Grade</a:t>
            </a:r>
          </a:p>
          <a:p>
            <a:pPr marL="714375" algn="just">
              <a:lnSpc>
                <a:spcPct val="150000"/>
              </a:lnSpc>
              <a:defRPr/>
            </a:pPr>
            <a:r>
              <a:rPr lang="id-ID" b="1" dirty="0"/>
              <a:t>- Terdapat piala grade dimana setiap kontingen akan mendapatkan piala grade sesuai dengan perolehan grade  point yang didapatkan.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0" name="Rectangle 9"/>
          <p:cNvSpPr/>
          <p:nvPr/>
        </p:nvSpPr>
        <p:spPr>
          <a:xfrm>
            <a:off x="1785918" y="1214422"/>
            <a:ext cx="6858048" cy="461665"/>
          </a:xfrm>
          <a:prstGeom prst="rect">
            <a:avLst/>
          </a:prstGeom>
        </p:spPr>
        <p:txBody>
          <a:bodyPr wrap="square">
            <a:spAutoFit/>
          </a:bodyPr>
          <a:lstStyle/>
          <a:p>
            <a:pPr algn="ctr"/>
            <a:r>
              <a:rPr lang="en-US" altLang="zh-CN" sz="2400" b="1" dirty="0"/>
              <a:t> </a:t>
            </a:r>
            <a:endParaRPr lang="en-US" sz="2400" dirty="0"/>
          </a:p>
        </p:txBody>
      </p:sp>
      <p:sp>
        <p:nvSpPr>
          <p:cNvPr id="14" name="Rectangle 13"/>
          <p:cNvSpPr/>
          <p:nvPr/>
        </p:nvSpPr>
        <p:spPr>
          <a:xfrm>
            <a:off x="642910" y="3214686"/>
            <a:ext cx="7500990" cy="369332"/>
          </a:xfrm>
          <a:prstGeom prst="rect">
            <a:avLst/>
          </a:prstGeom>
        </p:spPr>
        <p:txBody>
          <a:bodyPr wrap="square">
            <a:spAutoFit/>
          </a:bodyPr>
          <a:lstStyle/>
          <a:p>
            <a:pPr marL="714375" algn="just">
              <a:defRPr/>
            </a:pPr>
            <a:r>
              <a:rPr lang="id-ID" dirty="0"/>
              <a:t>	</a:t>
            </a:r>
            <a:endParaRPr lang="en-US" dirty="0"/>
          </a:p>
        </p:txBody>
      </p:sp>
      <p:sp>
        <p:nvSpPr>
          <p:cNvPr id="15" name="Rectangle 14"/>
          <p:cNvSpPr/>
          <p:nvPr/>
        </p:nvSpPr>
        <p:spPr>
          <a:xfrm>
            <a:off x="285720" y="714357"/>
            <a:ext cx="8858280" cy="3139321"/>
          </a:xfrm>
          <a:prstGeom prst="rect">
            <a:avLst/>
          </a:prstGeom>
        </p:spPr>
        <p:txBody>
          <a:bodyPr wrap="square">
            <a:spAutoFit/>
          </a:bodyPr>
          <a:lstStyle/>
          <a:p>
            <a:pPr marL="903288" indent="-179388">
              <a:buFontTx/>
              <a:buNone/>
              <a:defRPr/>
            </a:pPr>
            <a:endParaRPr lang="id-ID" altLang="en-US" dirty="0"/>
          </a:p>
          <a:p>
            <a:pPr marL="903288" indent="-179388">
              <a:buFontTx/>
              <a:buNone/>
              <a:defRPr/>
            </a:pPr>
            <a:endParaRPr lang="id-ID" altLang="en-US" dirty="0"/>
          </a:p>
          <a:p>
            <a:pPr marL="903288" indent="-179388">
              <a:buFontTx/>
              <a:buNone/>
              <a:defRPr/>
            </a:pPr>
            <a:endParaRPr lang="id-ID" altLang="en-US" dirty="0"/>
          </a:p>
          <a:p>
            <a:pPr marL="903288" indent="-179388">
              <a:buFontTx/>
              <a:buNone/>
              <a:defRPr/>
            </a:pPr>
            <a:endParaRPr lang="id-ID" altLang="en-US" dirty="0"/>
          </a:p>
          <a:p>
            <a:pPr marL="903288" indent="-179388">
              <a:buFontTx/>
              <a:buNone/>
              <a:defRPr/>
            </a:pPr>
            <a:endParaRPr lang="id-ID" altLang="en-US" dirty="0"/>
          </a:p>
          <a:p>
            <a:pPr marL="903288" indent="-179388">
              <a:buFontTx/>
              <a:buNone/>
              <a:defRPr/>
            </a:pPr>
            <a:endParaRPr lang="id-ID" altLang="en-US" dirty="0"/>
          </a:p>
          <a:p>
            <a:pPr marL="903288" indent="-179388">
              <a:buFontTx/>
              <a:buNone/>
              <a:defRPr/>
            </a:pPr>
            <a:endParaRPr lang="id-ID" altLang="en-US" dirty="0"/>
          </a:p>
          <a:p>
            <a:pPr marL="903288" indent="-179388">
              <a:buFontTx/>
              <a:buNone/>
              <a:defRPr/>
            </a:pPr>
            <a:endParaRPr lang="id-ID" altLang="en-US" dirty="0"/>
          </a:p>
          <a:p>
            <a:pPr marL="903288" indent="-179388">
              <a:buFontTx/>
              <a:buNone/>
              <a:defRPr/>
            </a:pPr>
            <a:endParaRPr lang="id-ID" altLang="en-US" dirty="0"/>
          </a:p>
          <a:p>
            <a:pPr marL="903288" indent="-179388">
              <a:buFontTx/>
              <a:buNone/>
              <a:defRPr/>
            </a:pPr>
            <a:endParaRPr lang="id-ID" altLang="en-US" dirty="0"/>
          </a:p>
          <a:p>
            <a:pPr marL="903288" indent="-179388">
              <a:buFontTx/>
              <a:buNone/>
              <a:defRPr/>
            </a:pPr>
            <a:endParaRPr lang="id-ID" altLang="en-US" dirty="0"/>
          </a:p>
        </p:txBody>
      </p:sp>
      <p:sp>
        <p:nvSpPr>
          <p:cNvPr id="16" name="Rectangle 15"/>
          <p:cNvSpPr/>
          <p:nvPr/>
        </p:nvSpPr>
        <p:spPr>
          <a:xfrm>
            <a:off x="428596" y="785795"/>
            <a:ext cx="8286808" cy="4739759"/>
          </a:xfrm>
          <a:prstGeom prst="rect">
            <a:avLst/>
          </a:prstGeom>
        </p:spPr>
        <p:txBody>
          <a:bodyPr wrap="square">
            <a:spAutoFit/>
          </a:bodyPr>
          <a:lstStyle/>
          <a:p>
            <a:pPr marL="355600" indent="-355600">
              <a:buFont typeface="Trebuchet MS" pitchFamily="34" charset="0"/>
              <a:buAutoNum type="alphaUcPeriod" startAt="2"/>
              <a:defRPr/>
            </a:pPr>
            <a:r>
              <a:rPr lang="id-ID" sz="3200" b="1" dirty="0"/>
              <a:t>KEJUARAAN </a:t>
            </a:r>
          </a:p>
          <a:p>
            <a:pPr marL="628650" indent="-273050">
              <a:lnSpc>
                <a:spcPct val="150000"/>
              </a:lnSpc>
              <a:buFont typeface="Trebuchet MS" pitchFamily="34" charset="0"/>
              <a:buAutoNum type="arabicPeriod"/>
              <a:defRPr/>
            </a:pPr>
            <a:r>
              <a:rPr lang="id-ID" b="1" dirty="0"/>
              <a:t>Lomba utama </a:t>
            </a:r>
            <a:r>
              <a:rPr lang="en-US" b="1" dirty="0"/>
              <a:t> </a:t>
            </a:r>
            <a:r>
              <a:rPr lang="en-US" b="1" dirty="0" err="1"/>
              <a:t>memperebutkan</a:t>
            </a:r>
            <a:r>
              <a:rPr lang="en-US" b="1" dirty="0"/>
              <a:t> </a:t>
            </a:r>
            <a:r>
              <a:rPr lang="en-US" b="1" dirty="0" err="1"/>
              <a:t>juara</a:t>
            </a:r>
            <a:r>
              <a:rPr lang="en-US" b="1" dirty="0"/>
              <a:t> I, II, </a:t>
            </a:r>
            <a:r>
              <a:rPr lang="en-US" b="1" dirty="0" err="1"/>
              <a:t>dan</a:t>
            </a:r>
            <a:r>
              <a:rPr lang="en-US" b="1" dirty="0"/>
              <a:t> III </a:t>
            </a:r>
            <a:r>
              <a:rPr lang="en-US" b="1" dirty="0" err="1"/>
              <a:t>dan</a:t>
            </a:r>
            <a:r>
              <a:rPr lang="en-US" b="1" dirty="0"/>
              <a:t> </a:t>
            </a:r>
            <a:r>
              <a:rPr lang="id-ID" b="1" dirty="0"/>
              <a:t> </a:t>
            </a:r>
            <a:r>
              <a:rPr lang="en-US" b="1" dirty="0" err="1"/>
              <a:t>akan</a:t>
            </a:r>
            <a:r>
              <a:rPr lang="id-ID" b="1" dirty="0"/>
              <a:t> </a:t>
            </a:r>
            <a:r>
              <a:rPr lang="en-US" b="1" dirty="0"/>
              <a:t> </a:t>
            </a:r>
            <a:r>
              <a:rPr lang="en-US" b="1" dirty="0" err="1"/>
              <a:t>memperoleh</a:t>
            </a:r>
            <a:r>
              <a:rPr lang="en-US" b="1" dirty="0"/>
              <a:t> trophy </a:t>
            </a:r>
            <a:r>
              <a:rPr lang="en-US" b="1" dirty="0" err="1"/>
              <a:t>dan</a:t>
            </a:r>
            <a:r>
              <a:rPr lang="en-US" b="1" dirty="0"/>
              <a:t> </a:t>
            </a:r>
            <a:r>
              <a:rPr lang="en-US" b="1" dirty="0" err="1"/>
              <a:t>sertifikat</a:t>
            </a:r>
            <a:r>
              <a:rPr lang="en-US" b="1" dirty="0"/>
              <a:t> </a:t>
            </a:r>
            <a:r>
              <a:rPr lang="en-US" b="1" dirty="0" err="1"/>
              <a:t>juara</a:t>
            </a:r>
            <a:r>
              <a:rPr lang="en-US" b="1" dirty="0"/>
              <a:t>.</a:t>
            </a:r>
            <a:endParaRPr lang="id-ID" b="1" dirty="0"/>
          </a:p>
          <a:p>
            <a:pPr marL="982663" indent="-355600">
              <a:lnSpc>
                <a:spcPct val="150000"/>
              </a:lnSpc>
              <a:buFont typeface="+mj-lt"/>
              <a:buAutoNum type="alphaLcPeriod"/>
              <a:defRPr/>
            </a:pPr>
            <a:r>
              <a:rPr lang="id-ID" altLang="en-US" b="1" dirty="0"/>
              <a:t>Pertolongan Petama Korban Banyak</a:t>
            </a:r>
          </a:p>
          <a:p>
            <a:pPr marL="982663" indent="-355600">
              <a:lnSpc>
                <a:spcPct val="150000"/>
              </a:lnSpc>
              <a:defRPr/>
            </a:pPr>
            <a:r>
              <a:rPr lang="id-ID" altLang="en-US" b="1" dirty="0"/>
              <a:t>	Lo</a:t>
            </a:r>
            <a:r>
              <a:rPr lang="en-US" altLang="en-US" b="1" dirty="0" err="1"/>
              <a:t>mba</a:t>
            </a:r>
            <a:r>
              <a:rPr lang="en-US" altLang="en-US" b="1" dirty="0"/>
              <a:t> </a:t>
            </a:r>
            <a:r>
              <a:rPr lang="id-ID" altLang="en-US" b="1" dirty="0"/>
              <a:t> Petolongan Prtama Koraban Banyak untuk KSR </a:t>
            </a:r>
            <a:r>
              <a:rPr lang="en-US" altLang="en-US" b="1" dirty="0" err="1"/>
              <a:t>memperebutkan</a:t>
            </a:r>
            <a:r>
              <a:rPr lang="en-US" altLang="en-US" b="1" dirty="0"/>
              <a:t> </a:t>
            </a:r>
            <a:r>
              <a:rPr lang="en-US" altLang="en-US" b="1" dirty="0" err="1"/>
              <a:t>juara</a:t>
            </a:r>
            <a:r>
              <a:rPr lang="en-US" altLang="en-US" b="1" dirty="0"/>
              <a:t> I, II, III</a:t>
            </a:r>
            <a:r>
              <a:rPr lang="id-ID" altLang="en-US" b="1" dirty="0"/>
              <a:t> masing-masing memperoleh trophy dan sertifikat juara ;harapan I, II, III</a:t>
            </a:r>
            <a:r>
              <a:rPr lang="en-US" altLang="en-US" b="1" dirty="0"/>
              <a:t> ; </a:t>
            </a:r>
            <a:r>
              <a:rPr lang="en-US" altLang="en-US" b="1" dirty="0" err="1"/>
              <a:t>masing-masing</a:t>
            </a:r>
            <a:r>
              <a:rPr lang="en-US" altLang="en-US" b="1" dirty="0"/>
              <a:t>  </a:t>
            </a:r>
            <a:r>
              <a:rPr lang="en-US" altLang="en-US" b="1" dirty="0" err="1"/>
              <a:t>akan</a:t>
            </a:r>
            <a:r>
              <a:rPr lang="en-US" altLang="en-US" b="1" dirty="0"/>
              <a:t> </a:t>
            </a:r>
            <a:r>
              <a:rPr lang="en-US" altLang="en-US" b="1" dirty="0" err="1"/>
              <a:t>memperoleh</a:t>
            </a:r>
            <a:r>
              <a:rPr lang="en-US" altLang="en-US" b="1" dirty="0"/>
              <a:t> </a:t>
            </a:r>
            <a:r>
              <a:rPr lang="id-ID" altLang="en-US" b="1" dirty="0"/>
              <a:t>medali</a:t>
            </a:r>
            <a:r>
              <a:rPr lang="en-US" altLang="en-US" b="1" dirty="0"/>
              <a:t> </a:t>
            </a:r>
            <a:r>
              <a:rPr lang="en-US" altLang="en-US" b="1" dirty="0" err="1"/>
              <a:t>dan</a:t>
            </a:r>
            <a:r>
              <a:rPr lang="en-US" altLang="en-US" b="1" dirty="0"/>
              <a:t> </a:t>
            </a:r>
            <a:r>
              <a:rPr lang="en-US" altLang="en-US" b="1" dirty="0" err="1"/>
              <a:t>sertifikat</a:t>
            </a:r>
            <a:r>
              <a:rPr lang="en-US" altLang="en-US" b="1" dirty="0"/>
              <a:t> </a:t>
            </a:r>
            <a:r>
              <a:rPr lang="en-US" altLang="en-US" b="1" dirty="0" err="1"/>
              <a:t>juara</a:t>
            </a:r>
            <a:r>
              <a:rPr lang="id-ID" altLang="en-US" b="1" dirty="0"/>
              <a:t>.</a:t>
            </a:r>
          </a:p>
          <a:p>
            <a:pPr marL="982663" indent="-355600">
              <a:lnSpc>
                <a:spcPct val="150000"/>
              </a:lnSpc>
              <a:defRPr/>
            </a:pPr>
            <a:r>
              <a:rPr lang="id-ID" altLang="en-US" b="1" dirty="0"/>
              <a:t>b.   Lomba Karya Tulis Illmiah</a:t>
            </a:r>
          </a:p>
          <a:p>
            <a:pPr marL="903288" indent="-179388">
              <a:lnSpc>
                <a:spcPct val="150000"/>
              </a:lnSpc>
              <a:buFontTx/>
              <a:buNone/>
              <a:defRPr/>
            </a:pPr>
            <a:r>
              <a:rPr lang="id-ID" altLang="en-US" b="1" dirty="0"/>
              <a:t>		Lomba Karya Tulis Ilmiah</a:t>
            </a:r>
            <a:r>
              <a:rPr lang="en-US" altLang="en-US" b="1" dirty="0"/>
              <a:t> </a:t>
            </a:r>
            <a:r>
              <a:rPr lang="en-US" altLang="en-US" b="1" dirty="0" err="1"/>
              <a:t>memperebutkan</a:t>
            </a:r>
            <a:r>
              <a:rPr lang="en-US" altLang="en-US" b="1" dirty="0"/>
              <a:t> </a:t>
            </a:r>
            <a:r>
              <a:rPr lang="en-US" altLang="en-US" b="1" dirty="0" err="1"/>
              <a:t>juara</a:t>
            </a:r>
            <a:r>
              <a:rPr lang="en-US" altLang="en-US" b="1" dirty="0"/>
              <a:t> I, II, III</a:t>
            </a:r>
            <a:r>
              <a:rPr lang="id-ID" altLang="en-US" b="1" dirty="0"/>
              <a:t> masing-masing memperoleh trophy dan sertifikat juara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340369"/>
          </a:xfrm>
        </p:spPr>
        <p:txBody>
          <a:bodyPr>
            <a:normAutofit/>
          </a:bodyPr>
          <a:lstStyle/>
          <a:p>
            <a:pPr marL="903288" indent="-179388">
              <a:lnSpc>
                <a:spcPct val="150000"/>
              </a:lnSpc>
              <a:buFontTx/>
              <a:buNone/>
              <a:defRPr/>
            </a:pPr>
            <a:r>
              <a:rPr lang="id-ID" altLang="en-US" sz="1900" b="1" dirty="0"/>
              <a:t>c.  Lomba Desain Filtrasi Air</a:t>
            </a:r>
          </a:p>
          <a:p>
            <a:pPr marL="900113" indent="0">
              <a:lnSpc>
                <a:spcPct val="150000"/>
              </a:lnSpc>
              <a:buFontTx/>
              <a:buNone/>
              <a:defRPr/>
            </a:pPr>
            <a:r>
              <a:rPr lang="id-ID" altLang="en-US" sz="1900" b="1" dirty="0"/>
              <a:t>	Lomba Desain Filtrasi Air untuk KSR</a:t>
            </a:r>
            <a:r>
              <a:rPr lang="en-US" altLang="en-US" sz="1900" b="1" dirty="0"/>
              <a:t> </a:t>
            </a:r>
            <a:r>
              <a:rPr lang="en-US" altLang="en-US" sz="1900" b="1" dirty="0" err="1"/>
              <a:t>memperebutkan</a:t>
            </a:r>
            <a:r>
              <a:rPr lang="en-US" altLang="en-US" sz="1900" b="1" dirty="0"/>
              <a:t> </a:t>
            </a:r>
            <a:r>
              <a:rPr lang="en-US" altLang="en-US" sz="1900" b="1" dirty="0" err="1"/>
              <a:t>juara</a:t>
            </a:r>
            <a:r>
              <a:rPr lang="en-US" altLang="en-US" sz="1900" b="1" dirty="0"/>
              <a:t> I, II, III</a:t>
            </a:r>
            <a:r>
              <a:rPr lang="id-ID" altLang="en-US" sz="1900" b="1" dirty="0"/>
              <a:t> masing-masing memperoleh trophy dan sertifikat juara; harapan I, II, III</a:t>
            </a:r>
            <a:r>
              <a:rPr lang="en-US" altLang="en-US" sz="1900" b="1" dirty="0"/>
              <a:t> ; </a:t>
            </a:r>
            <a:r>
              <a:rPr lang="en-US" altLang="en-US" sz="1900" b="1" dirty="0" err="1"/>
              <a:t>masing-masing</a:t>
            </a:r>
            <a:r>
              <a:rPr lang="en-US" altLang="en-US" sz="1900" b="1" dirty="0"/>
              <a:t>  </a:t>
            </a:r>
            <a:r>
              <a:rPr lang="en-US" altLang="en-US" sz="1900" b="1" dirty="0" err="1"/>
              <a:t>akan</a:t>
            </a:r>
            <a:r>
              <a:rPr lang="en-US" altLang="en-US" sz="1900" b="1" dirty="0"/>
              <a:t> </a:t>
            </a:r>
            <a:r>
              <a:rPr lang="en-US" altLang="en-US" sz="1900" b="1" dirty="0" err="1"/>
              <a:t>memperoleh</a:t>
            </a:r>
            <a:r>
              <a:rPr lang="en-US" altLang="en-US" sz="1900" b="1" dirty="0"/>
              <a:t> </a:t>
            </a:r>
            <a:r>
              <a:rPr lang="id-ID" altLang="en-US" sz="1900" b="1" dirty="0"/>
              <a:t>medali</a:t>
            </a:r>
            <a:r>
              <a:rPr lang="en-US" altLang="en-US" sz="1900" b="1" dirty="0"/>
              <a:t> </a:t>
            </a:r>
            <a:r>
              <a:rPr lang="en-US" altLang="en-US" sz="1900" b="1" dirty="0" err="1"/>
              <a:t>dan</a:t>
            </a:r>
            <a:r>
              <a:rPr lang="en-US" altLang="en-US" sz="1900" b="1" dirty="0"/>
              <a:t> </a:t>
            </a:r>
            <a:r>
              <a:rPr lang="en-US" altLang="en-US" sz="1900" b="1" dirty="0" err="1"/>
              <a:t>sertifikat</a:t>
            </a:r>
            <a:r>
              <a:rPr lang="en-US" altLang="en-US" sz="1900" b="1" dirty="0"/>
              <a:t> </a:t>
            </a:r>
            <a:r>
              <a:rPr lang="en-US" altLang="en-US" sz="1900" b="1" dirty="0" err="1"/>
              <a:t>juara</a:t>
            </a:r>
            <a:r>
              <a:rPr lang="en-US" altLang="en-US" sz="1900" b="1" dirty="0"/>
              <a:t>.</a:t>
            </a:r>
            <a:r>
              <a:rPr lang="id-ID" altLang="en-US" sz="1900" b="1" dirty="0"/>
              <a:t> </a:t>
            </a:r>
          </a:p>
          <a:p>
            <a:pPr marL="457200" indent="-457200">
              <a:lnSpc>
                <a:spcPct val="150000"/>
              </a:lnSpc>
              <a:buFontTx/>
              <a:buAutoNum type="arabicPeriod" startAt="2"/>
              <a:defRPr/>
            </a:pPr>
            <a:r>
              <a:rPr lang="id-ID" altLang="en-US" sz="1900" b="1" dirty="0"/>
              <a:t>Lomba Infografis Kepalangmerahan dan Pemetaan Kategori KSR </a:t>
            </a:r>
            <a:r>
              <a:rPr lang="en-US" sz="1900" b="1" dirty="0" err="1"/>
              <a:t>memperebutkan</a:t>
            </a:r>
            <a:r>
              <a:rPr lang="en-US" sz="1900" b="1" dirty="0"/>
              <a:t> </a:t>
            </a:r>
            <a:r>
              <a:rPr lang="en-US" sz="1900" b="1" dirty="0" err="1"/>
              <a:t>juara</a:t>
            </a:r>
            <a:r>
              <a:rPr lang="en-US" sz="1900" b="1" dirty="0"/>
              <a:t> I, II, </a:t>
            </a:r>
            <a:r>
              <a:rPr lang="en-US" sz="1900" b="1" dirty="0" err="1"/>
              <a:t>dan</a:t>
            </a:r>
            <a:r>
              <a:rPr lang="en-US" sz="1900" b="1" dirty="0"/>
              <a:t> III </a:t>
            </a:r>
            <a:r>
              <a:rPr lang="en-US" sz="1900" b="1" dirty="0" err="1"/>
              <a:t>dan</a:t>
            </a:r>
            <a:r>
              <a:rPr lang="en-US" sz="1900" b="1" dirty="0"/>
              <a:t> </a:t>
            </a:r>
            <a:r>
              <a:rPr lang="en-US" sz="1900" b="1" dirty="0" err="1"/>
              <a:t>akan</a:t>
            </a:r>
            <a:r>
              <a:rPr lang="en-US" sz="1900" b="1" dirty="0"/>
              <a:t> </a:t>
            </a:r>
            <a:r>
              <a:rPr lang="en-US" sz="1900" b="1" dirty="0" err="1"/>
              <a:t>memperoleh</a:t>
            </a:r>
            <a:r>
              <a:rPr lang="en-US" sz="1900" b="1" dirty="0"/>
              <a:t> </a:t>
            </a:r>
            <a:r>
              <a:rPr lang="id-ID" sz="1900" b="1" dirty="0"/>
              <a:t>medali</a:t>
            </a:r>
            <a:r>
              <a:rPr lang="en-US" sz="1900" b="1" dirty="0"/>
              <a:t> </a:t>
            </a:r>
            <a:r>
              <a:rPr lang="en-US" sz="1900" b="1" dirty="0" err="1"/>
              <a:t>dan</a:t>
            </a:r>
            <a:r>
              <a:rPr lang="en-US" sz="1900" b="1" dirty="0"/>
              <a:t> </a:t>
            </a:r>
            <a:r>
              <a:rPr lang="en-US" sz="1900" b="1" dirty="0" err="1"/>
              <a:t>sertifikat</a:t>
            </a:r>
            <a:r>
              <a:rPr lang="en-US" sz="1900" b="1" dirty="0"/>
              <a:t> </a:t>
            </a:r>
            <a:r>
              <a:rPr lang="en-US" sz="1900" b="1" dirty="0" err="1"/>
              <a:t>juara</a:t>
            </a:r>
            <a:r>
              <a:rPr lang="en-US" sz="1900" b="1" dirty="0"/>
              <a:t>.</a:t>
            </a:r>
            <a:endParaRPr lang="id-ID" sz="1900" b="1" dirty="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0" name="Rectangle 9"/>
          <p:cNvSpPr/>
          <p:nvPr/>
        </p:nvSpPr>
        <p:spPr>
          <a:xfrm>
            <a:off x="1785918" y="1214422"/>
            <a:ext cx="6858048" cy="461665"/>
          </a:xfrm>
          <a:prstGeom prst="rect">
            <a:avLst/>
          </a:prstGeom>
        </p:spPr>
        <p:txBody>
          <a:bodyPr wrap="square">
            <a:spAutoFit/>
          </a:bodyPr>
          <a:lstStyle/>
          <a:p>
            <a:pPr algn="ctr"/>
            <a:r>
              <a:rPr lang="en-US" altLang="zh-CN" sz="2400" b="1" dirty="0"/>
              <a:t> </a:t>
            </a:r>
            <a:endParaRPr lang="en-US" sz="2400" dirty="0"/>
          </a:p>
        </p:txBody>
      </p:sp>
      <p:sp>
        <p:nvSpPr>
          <p:cNvPr id="14" name="Rectangle 13"/>
          <p:cNvSpPr/>
          <p:nvPr/>
        </p:nvSpPr>
        <p:spPr>
          <a:xfrm>
            <a:off x="642910" y="3214686"/>
            <a:ext cx="7500990" cy="369332"/>
          </a:xfrm>
          <a:prstGeom prst="rect">
            <a:avLst/>
          </a:prstGeom>
        </p:spPr>
        <p:txBody>
          <a:bodyPr wrap="square">
            <a:spAutoFit/>
          </a:bodyPr>
          <a:lstStyle/>
          <a:p>
            <a:pPr marL="714375" algn="just">
              <a:defRPr/>
            </a:pPr>
            <a:r>
              <a:rPr lang="id-ID" dirty="0"/>
              <a:t>	</a:t>
            </a:r>
            <a:endParaRPr lang="en-US" dirty="0"/>
          </a:p>
        </p:txBody>
      </p:sp>
      <p:sp>
        <p:nvSpPr>
          <p:cNvPr id="11" name="Rectangle 10"/>
          <p:cNvSpPr/>
          <p:nvPr/>
        </p:nvSpPr>
        <p:spPr>
          <a:xfrm>
            <a:off x="1500166" y="1214423"/>
            <a:ext cx="7643834" cy="3831818"/>
          </a:xfrm>
          <a:prstGeom prst="rect">
            <a:avLst/>
          </a:prstGeom>
        </p:spPr>
        <p:txBody>
          <a:bodyPr wrap="square">
            <a:spAutoFit/>
          </a:bodyPr>
          <a:lstStyle/>
          <a:p>
            <a:pPr marL="342900" indent="-342900" algn="just">
              <a:lnSpc>
                <a:spcPct val="150000"/>
              </a:lnSpc>
              <a:buFont typeface="+mj-lt"/>
              <a:buAutoNum type="arabicPeriod"/>
            </a:pPr>
            <a:r>
              <a:rPr lang="id-ID" altLang="en-US" b="1" dirty="0"/>
              <a:t> Setiap tim membawa minimal 2 alas tidur</a:t>
            </a:r>
            <a:r>
              <a:rPr lang="en-US" altLang="en-US" b="1" dirty="0"/>
              <a:t>. </a:t>
            </a:r>
            <a:r>
              <a:rPr lang="en-US" altLang="en-US" b="1" dirty="0" err="1"/>
              <a:t>Disesuaikan</a:t>
            </a:r>
            <a:r>
              <a:rPr lang="en-US" altLang="en-US" b="1" dirty="0"/>
              <a:t> </a:t>
            </a:r>
            <a:r>
              <a:rPr lang="en-US" altLang="en-US" b="1" dirty="0" err="1"/>
              <a:t>peserta</a:t>
            </a:r>
            <a:r>
              <a:rPr lang="en-US" altLang="en-US" b="1" dirty="0"/>
              <a:t> </a:t>
            </a:r>
            <a:r>
              <a:rPr lang="en-US" altLang="en-US" b="1" dirty="0" err="1"/>
              <a:t>putra</a:t>
            </a:r>
            <a:r>
              <a:rPr lang="en-US" altLang="en-US" b="1" dirty="0"/>
              <a:t> </a:t>
            </a:r>
            <a:r>
              <a:rPr lang="en-US" altLang="en-US" b="1" dirty="0" err="1"/>
              <a:t>dan</a:t>
            </a:r>
            <a:r>
              <a:rPr lang="en-US" altLang="en-US" b="1" dirty="0"/>
              <a:t> </a:t>
            </a:r>
            <a:r>
              <a:rPr lang="en-US" altLang="en-US" b="1" dirty="0" err="1"/>
              <a:t>putri</a:t>
            </a:r>
            <a:r>
              <a:rPr lang="en-US" altLang="en-US" b="1" dirty="0"/>
              <a:t>.</a:t>
            </a:r>
            <a:endParaRPr lang="id-ID" altLang="en-US" b="1" dirty="0"/>
          </a:p>
          <a:p>
            <a:pPr marL="342900" indent="-342900" algn="just">
              <a:lnSpc>
                <a:spcPct val="150000"/>
              </a:lnSpc>
              <a:buFont typeface="+mj-lt"/>
              <a:buAutoNum type="arabicPeriod"/>
            </a:pPr>
            <a:r>
              <a:rPr lang="id-ID" altLang="en-US" b="1" dirty="0"/>
              <a:t>Setiap tim membawa 1 buah souvenir/cenderamata dari sekolah masing-masing     y</a:t>
            </a:r>
            <a:r>
              <a:rPr lang="en-US" altLang="en-US" b="1" dirty="0" err="1"/>
              <a:t>ang</a:t>
            </a:r>
            <a:r>
              <a:rPr lang="en-US" altLang="en-US" b="1" dirty="0"/>
              <a:t> </a:t>
            </a:r>
            <a:r>
              <a:rPr lang="en-US" altLang="en-US" b="1" dirty="0" err="1"/>
              <a:t>nantinya</a:t>
            </a:r>
            <a:r>
              <a:rPr lang="en-US" altLang="en-US" b="1" dirty="0"/>
              <a:t> </a:t>
            </a:r>
            <a:r>
              <a:rPr lang="en-US" altLang="en-US" b="1" dirty="0" err="1"/>
              <a:t>akan</a:t>
            </a:r>
            <a:r>
              <a:rPr lang="en-US" altLang="en-US" b="1" dirty="0"/>
              <a:t> </a:t>
            </a:r>
            <a:r>
              <a:rPr lang="en-US" altLang="en-US" b="1" dirty="0" err="1"/>
              <a:t>ditukarkan</a:t>
            </a:r>
            <a:r>
              <a:rPr lang="en-US" altLang="en-US" b="1" dirty="0"/>
              <a:t> </a:t>
            </a:r>
            <a:r>
              <a:rPr lang="en-US" altLang="en-US" b="1" dirty="0" err="1"/>
              <a:t>dengan</a:t>
            </a:r>
            <a:r>
              <a:rPr lang="en-US" altLang="en-US" b="1" dirty="0"/>
              <a:t> </a:t>
            </a:r>
            <a:r>
              <a:rPr lang="en-US" altLang="en-US" b="1" dirty="0" err="1"/>
              <a:t>sekolah</a:t>
            </a:r>
            <a:r>
              <a:rPr lang="en-US" altLang="en-US" b="1" dirty="0"/>
              <a:t> lain. Souvenir </a:t>
            </a:r>
            <a:r>
              <a:rPr lang="en-US" altLang="en-US" b="1" dirty="0" err="1"/>
              <a:t>ini</a:t>
            </a:r>
            <a:r>
              <a:rPr lang="en-US" altLang="en-US" b="1" dirty="0"/>
              <a:t> </a:t>
            </a:r>
            <a:r>
              <a:rPr lang="en-US" altLang="en-US" b="1" dirty="0" err="1"/>
              <a:t>bertemakan</a:t>
            </a:r>
            <a:r>
              <a:rPr lang="en-US" altLang="en-US" b="1" dirty="0"/>
              <a:t> </a:t>
            </a:r>
            <a:r>
              <a:rPr lang="id-ID" altLang="en-US" b="1" dirty="0"/>
              <a:t>kerelawanan</a:t>
            </a:r>
            <a:r>
              <a:rPr lang="en-US" altLang="en-US" b="1" dirty="0"/>
              <a:t> </a:t>
            </a:r>
            <a:r>
              <a:rPr lang="en-US" altLang="en-US" b="1" dirty="0" err="1"/>
              <a:t>dan</a:t>
            </a:r>
            <a:r>
              <a:rPr lang="en-US" altLang="en-US" b="1" dirty="0"/>
              <a:t> </a:t>
            </a:r>
            <a:r>
              <a:rPr lang="en-US" altLang="en-US" b="1" dirty="0" err="1"/>
              <a:t>ada</a:t>
            </a:r>
            <a:r>
              <a:rPr lang="en-US" altLang="en-US" b="1" dirty="0"/>
              <a:t> </a:t>
            </a:r>
            <a:r>
              <a:rPr lang="en-US" altLang="en-US" b="1" dirty="0" err="1"/>
              <a:t>idenitas</a:t>
            </a:r>
            <a:r>
              <a:rPr lang="en-US" altLang="en-US" b="1" dirty="0"/>
              <a:t> </a:t>
            </a:r>
            <a:r>
              <a:rPr lang="en-US" altLang="en-US" b="1" dirty="0" err="1"/>
              <a:t>sekolah</a:t>
            </a:r>
            <a:r>
              <a:rPr lang="en-US" altLang="en-US" b="1" dirty="0"/>
              <a:t>.</a:t>
            </a:r>
            <a:endParaRPr lang="id-ID" altLang="en-US" b="1" dirty="0"/>
          </a:p>
          <a:p>
            <a:pPr marL="342900" indent="-342900" algn="just">
              <a:lnSpc>
                <a:spcPct val="150000"/>
              </a:lnSpc>
              <a:buFont typeface="+mj-lt"/>
              <a:buAutoNum type="arabicPeriod"/>
            </a:pPr>
            <a:r>
              <a:rPr lang="id-ID" altLang="en-US" b="1" dirty="0"/>
              <a:t> Disarankan untuk membawa : senter, rol kabel, obat pribadi</a:t>
            </a:r>
          </a:p>
          <a:p>
            <a:pPr marL="342900" indent="-342900" algn="just">
              <a:lnSpc>
                <a:spcPct val="150000"/>
              </a:lnSpc>
              <a:buFont typeface="+mj-lt"/>
              <a:buAutoNum type="arabicPeriod"/>
            </a:pPr>
            <a:r>
              <a:rPr lang="id-ID" altLang="en-US" b="1" dirty="0"/>
              <a:t> </a:t>
            </a:r>
            <a:r>
              <a:rPr lang="en-US" altLang="en-US" b="1" dirty="0" err="1"/>
              <a:t>Pada</a:t>
            </a:r>
            <a:r>
              <a:rPr lang="en-US" altLang="en-US" b="1" dirty="0"/>
              <a:t> </a:t>
            </a:r>
            <a:r>
              <a:rPr lang="en-US" altLang="en-US" b="1" dirty="0" err="1"/>
              <a:t>saat</a:t>
            </a:r>
            <a:r>
              <a:rPr lang="en-US" altLang="en-US" b="1" dirty="0"/>
              <a:t> </a:t>
            </a:r>
            <a:r>
              <a:rPr lang="en-US" altLang="en-US" b="1" dirty="0" err="1"/>
              <a:t>lomba</a:t>
            </a:r>
            <a:r>
              <a:rPr lang="en-US" altLang="en-US" b="1" dirty="0"/>
              <a:t>, </a:t>
            </a:r>
            <a:r>
              <a:rPr lang="en-US" altLang="en-US" b="1" dirty="0" err="1"/>
              <a:t>Sabtu</a:t>
            </a:r>
            <a:r>
              <a:rPr lang="en-US" altLang="en-US" b="1" dirty="0"/>
              <a:t> </a:t>
            </a:r>
            <a:r>
              <a:rPr lang="id-ID" altLang="en-US" b="1" dirty="0"/>
              <a:t>14 </a:t>
            </a:r>
            <a:r>
              <a:rPr lang="en-US" altLang="en-US" b="1" dirty="0" err="1"/>
              <a:t>Desember</a:t>
            </a:r>
            <a:r>
              <a:rPr lang="en-US" altLang="en-US" b="1" dirty="0"/>
              <a:t> 201</a:t>
            </a:r>
            <a:r>
              <a:rPr lang="id-ID" altLang="en-US" b="1" dirty="0"/>
              <a:t>9</a:t>
            </a:r>
            <a:r>
              <a:rPr lang="en-US" altLang="en-US" b="1" dirty="0"/>
              <a:t>. </a:t>
            </a:r>
            <a:r>
              <a:rPr lang="en-US" altLang="en-US" b="1" dirty="0" err="1"/>
              <a:t>Peserta</a:t>
            </a:r>
            <a:r>
              <a:rPr lang="en-US" altLang="en-US" b="1" dirty="0"/>
              <a:t> </a:t>
            </a:r>
            <a:r>
              <a:rPr lang="en-US" altLang="en-US" b="1" dirty="0" err="1"/>
              <a:t>Lomba</a:t>
            </a:r>
            <a:r>
              <a:rPr lang="en-US" altLang="en-US" b="1" dirty="0"/>
              <a:t> </a:t>
            </a:r>
            <a:r>
              <a:rPr lang="en-US" altLang="en-US" b="1" dirty="0" err="1"/>
              <a:t>dimohon</a:t>
            </a:r>
            <a:r>
              <a:rPr lang="en-US" altLang="en-US" b="1" dirty="0"/>
              <a:t> </a:t>
            </a:r>
            <a:r>
              <a:rPr lang="en-US" altLang="en-US" b="1" dirty="0" err="1"/>
              <a:t>membawa</a:t>
            </a:r>
            <a:r>
              <a:rPr lang="en-US" altLang="en-US" b="1" dirty="0"/>
              <a:t> </a:t>
            </a:r>
            <a:r>
              <a:rPr lang="en-US" altLang="en-US" b="1" dirty="0" err="1"/>
              <a:t>alat</a:t>
            </a:r>
            <a:r>
              <a:rPr lang="en-US" altLang="en-US" b="1" dirty="0"/>
              <a:t> </a:t>
            </a:r>
            <a:r>
              <a:rPr lang="en-US" altLang="en-US" b="1" dirty="0" err="1"/>
              <a:t>ibadah</a:t>
            </a:r>
            <a:r>
              <a:rPr lang="id-ID" altLang="en-US" b="1" dirty="0"/>
              <a:t>, jas hujan /payung</a:t>
            </a:r>
            <a:r>
              <a:rPr lang="en-US" altLang="en-US" b="1" dirty="0"/>
              <a:t> </a:t>
            </a:r>
            <a:r>
              <a:rPr lang="en-US" altLang="en-US" b="1" dirty="0" err="1"/>
              <a:t>dan</a:t>
            </a:r>
            <a:r>
              <a:rPr lang="en-US" altLang="en-US" b="1" dirty="0"/>
              <a:t> </a:t>
            </a:r>
            <a:r>
              <a:rPr lang="en-US" altLang="en-US" b="1" dirty="0" err="1"/>
              <a:t>minum</a:t>
            </a:r>
            <a:r>
              <a:rPr lang="en-US" altLang="en-US" b="1" dirty="0"/>
              <a:t> </a:t>
            </a:r>
            <a:r>
              <a:rPr lang="en-US" altLang="en-US" b="1" dirty="0" err="1"/>
              <a:t>ketika</a:t>
            </a:r>
            <a:r>
              <a:rPr lang="en-US" altLang="en-US" b="1" dirty="0"/>
              <a:t> </a:t>
            </a:r>
            <a:r>
              <a:rPr lang="en-US" altLang="en-US" b="1" dirty="0" err="1"/>
              <a:t>memasuki</a:t>
            </a:r>
            <a:r>
              <a:rPr lang="en-US" altLang="en-US" b="1" dirty="0"/>
              <a:t> </a:t>
            </a:r>
            <a:r>
              <a:rPr lang="en-US" altLang="en-US" b="1" dirty="0" err="1"/>
              <a:t>ruang</a:t>
            </a:r>
            <a:r>
              <a:rPr lang="en-US" altLang="en-US" b="1" dirty="0"/>
              <a:t> </a:t>
            </a:r>
            <a:r>
              <a:rPr lang="en-US" altLang="en-US" b="1" dirty="0" err="1"/>
              <a:t>isolasi</a:t>
            </a:r>
            <a:r>
              <a:rPr lang="en-US" altLang="en-US" b="1" dirty="0"/>
              <a:t> </a:t>
            </a:r>
            <a:r>
              <a:rPr lang="en-US" altLang="en-US" b="1" dirty="0" err="1"/>
              <a:t>lomba</a:t>
            </a:r>
            <a:r>
              <a:rPr lang="en-US" altLang="en-US" b="1" dirty="0"/>
              <a:t>.</a:t>
            </a:r>
            <a:endParaRPr lang="id-ID" altLang="en-US" b="1" dirty="0"/>
          </a:p>
        </p:txBody>
      </p:sp>
      <p:sp>
        <p:nvSpPr>
          <p:cNvPr id="12" name="TextBox 11"/>
          <p:cNvSpPr txBox="1"/>
          <p:nvPr/>
        </p:nvSpPr>
        <p:spPr>
          <a:xfrm>
            <a:off x="928662" y="428604"/>
            <a:ext cx="2345514" cy="707886"/>
          </a:xfrm>
          <a:prstGeom prst="rect">
            <a:avLst/>
          </a:prstGeom>
          <a:noFill/>
        </p:spPr>
        <p:txBody>
          <a:bodyPr wrap="square" rtlCol="0">
            <a:spAutoFit/>
          </a:bodyPr>
          <a:lstStyle/>
          <a:p>
            <a:r>
              <a:rPr lang="id-ID" sz="4000" b="1" dirty="0"/>
              <a:t>LAIN-LAIN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en-US" dirty="0"/>
          </a:p>
        </p:txBody>
      </p:sp>
      <p:sp>
        <p:nvSpPr>
          <p:cNvPr id="3" name="Content Placeholder 2"/>
          <p:cNvSpPr>
            <a:spLocks noGrp="1"/>
          </p:cNvSpPr>
          <p:nvPr>
            <p:ph idx="1"/>
          </p:nvPr>
        </p:nvSpPr>
        <p:spPr>
          <a:xfrm>
            <a:off x="1357290" y="857232"/>
            <a:ext cx="7329510" cy="5268931"/>
          </a:xfrm>
        </p:spPr>
        <p:txBody>
          <a:bodyPr>
            <a:normAutofit/>
          </a:bodyPr>
          <a:lstStyle/>
          <a:p>
            <a:pPr algn="just">
              <a:lnSpc>
                <a:spcPct val="150000"/>
              </a:lnSpc>
              <a:buNone/>
            </a:pPr>
            <a:r>
              <a:rPr lang="en-ID" altLang="en-US" sz="1800" b="1" dirty="0"/>
              <a:t>5. </a:t>
            </a:r>
            <a:r>
              <a:rPr lang="id-ID" altLang="en-US" sz="1800" b="1" dirty="0"/>
              <a:t>Untuk penambahan pemesanan sertifikat maksimal pemesanan  pada 30 November 2019. Pembayaran dapat dilakukan maksimal pada saat melakukan dafar ulang pada 12 Desember 2019. dengan harga @3000</a:t>
            </a:r>
            <a:endParaRPr lang="en-ID" altLang="en-US" sz="1800" b="1" dirty="0"/>
          </a:p>
          <a:p>
            <a:pPr algn="just">
              <a:lnSpc>
                <a:spcPct val="150000"/>
              </a:lnSpc>
              <a:buNone/>
            </a:pPr>
            <a:r>
              <a:rPr lang="en-ID" altLang="en-US" sz="1800" b="1" dirty="0"/>
              <a:t>6. </a:t>
            </a:r>
            <a:r>
              <a:rPr lang="id-ID" altLang="en-US" sz="1800" b="1" dirty="0"/>
              <a:t>Penambahan pemesanan makanan maksimal pada tanggal 30 November 2019, dan maksimal pembayaran dilakukan pada tanggal 12 Desember 2019 dengan harga @1</a:t>
            </a:r>
            <a:r>
              <a:rPr lang="en-ID" altLang="en-US" sz="1800" b="1" dirty="0"/>
              <a:t>1</a:t>
            </a:r>
            <a:r>
              <a:rPr lang="id-ID" altLang="en-US" sz="1800" b="1" dirty="0"/>
              <a:t>000</a:t>
            </a:r>
            <a:endParaRPr lang="en-US" altLang="en-US" sz="1800" b="1" dirty="0"/>
          </a:p>
          <a:p>
            <a:pPr>
              <a:buNone/>
            </a:pPr>
            <a:endParaRPr 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24"/>
            <a:ext cx="9286907" cy="6858000"/>
          </a:xfrm>
          <a:prstGeom prst="rect">
            <a:avLst/>
          </a:prstGeom>
        </p:spPr>
      </p:pic>
      <p:sp>
        <p:nvSpPr>
          <p:cNvPr id="10" name="Rectangle 9"/>
          <p:cNvSpPr/>
          <p:nvPr/>
        </p:nvSpPr>
        <p:spPr>
          <a:xfrm>
            <a:off x="3929058" y="1928802"/>
            <a:ext cx="6858048" cy="461665"/>
          </a:xfrm>
          <a:prstGeom prst="rect">
            <a:avLst/>
          </a:prstGeom>
        </p:spPr>
        <p:txBody>
          <a:bodyPr wrap="square">
            <a:spAutoFit/>
          </a:bodyPr>
          <a:lstStyle/>
          <a:p>
            <a:pPr algn="ctr"/>
            <a:r>
              <a:rPr lang="en-US" altLang="zh-CN" sz="2400" b="1" dirty="0"/>
              <a:t> </a:t>
            </a:r>
            <a:endParaRPr lang="en-US" sz="2400" dirty="0"/>
          </a:p>
        </p:txBody>
      </p:sp>
      <p:sp>
        <p:nvSpPr>
          <p:cNvPr id="14" name="Rectangle 13"/>
          <p:cNvSpPr/>
          <p:nvPr/>
        </p:nvSpPr>
        <p:spPr>
          <a:xfrm>
            <a:off x="642910" y="3214686"/>
            <a:ext cx="7500990" cy="369332"/>
          </a:xfrm>
          <a:prstGeom prst="rect">
            <a:avLst/>
          </a:prstGeom>
        </p:spPr>
        <p:txBody>
          <a:bodyPr wrap="square">
            <a:spAutoFit/>
          </a:bodyPr>
          <a:lstStyle/>
          <a:p>
            <a:pPr marL="714375" algn="just">
              <a:defRPr/>
            </a:pPr>
            <a:r>
              <a:rPr lang="id-ID" dirty="0"/>
              <a:t>	</a:t>
            </a:r>
            <a:endParaRPr lang="en-US" dirty="0"/>
          </a:p>
        </p:txBody>
      </p:sp>
      <p:sp>
        <p:nvSpPr>
          <p:cNvPr id="11" name="TextBox 10"/>
          <p:cNvSpPr txBox="1"/>
          <p:nvPr/>
        </p:nvSpPr>
        <p:spPr>
          <a:xfrm>
            <a:off x="285720" y="642919"/>
            <a:ext cx="8072494" cy="646331"/>
          </a:xfrm>
          <a:prstGeom prst="rect">
            <a:avLst/>
          </a:prstGeom>
          <a:noFill/>
        </p:spPr>
        <p:txBody>
          <a:bodyPr wrap="square" rtlCol="0">
            <a:spAutoFit/>
          </a:bodyPr>
          <a:lstStyle/>
          <a:p>
            <a:pPr algn="ctr"/>
            <a:r>
              <a:rPr lang="id-ID" sz="3600" b="1" dirty="0"/>
              <a:t>Rundown KSR</a:t>
            </a:r>
          </a:p>
        </p:txBody>
      </p:sp>
      <p:graphicFrame>
        <p:nvGraphicFramePr>
          <p:cNvPr id="12" name="Table 11"/>
          <p:cNvGraphicFramePr>
            <a:graphicFrameLocks noGrp="1"/>
          </p:cNvGraphicFramePr>
          <p:nvPr/>
        </p:nvGraphicFramePr>
        <p:xfrm>
          <a:off x="1524000" y="1397000"/>
          <a:ext cx="7048527" cy="4103705"/>
        </p:xfrm>
        <a:graphic>
          <a:graphicData uri="http://schemas.openxmlformats.org/drawingml/2006/table">
            <a:tbl>
              <a:tblPr firstRow="1" bandRow="1">
                <a:tableStyleId>{72833802-FEF1-4C79-8D5D-14CF1EAF98D9}</a:tableStyleId>
              </a:tblPr>
              <a:tblGrid>
                <a:gridCol w="2349509">
                  <a:extLst>
                    <a:ext uri="{9D8B030D-6E8A-4147-A177-3AD203B41FA5}">
                      <a16:colId xmlns:a16="http://schemas.microsoft.com/office/drawing/2014/main" val="20000"/>
                    </a:ext>
                  </a:extLst>
                </a:gridCol>
                <a:gridCol w="2349509">
                  <a:extLst>
                    <a:ext uri="{9D8B030D-6E8A-4147-A177-3AD203B41FA5}">
                      <a16:colId xmlns:a16="http://schemas.microsoft.com/office/drawing/2014/main" val="20001"/>
                    </a:ext>
                  </a:extLst>
                </a:gridCol>
                <a:gridCol w="2349509">
                  <a:extLst>
                    <a:ext uri="{9D8B030D-6E8A-4147-A177-3AD203B41FA5}">
                      <a16:colId xmlns:a16="http://schemas.microsoft.com/office/drawing/2014/main" val="20002"/>
                    </a:ext>
                  </a:extLst>
                </a:gridCol>
              </a:tblGrid>
              <a:tr h="406473">
                <a:tc>
                  <a:txBody>
                    <a:bodyPr/>
                    <a:lstStyle/>
                    <a:p>
                      <a:pPr algn="ctr">
                        <a:lnSpc>
                          <a:spcPct val="200000"/>
                        </a:lnSpc>
                        <a:spcAft>
                          <a:spcPts val="0"/>
                        </a:spcAft>
                      </a:pPr>
                      <a:r>
                        <a:rPr lang="id-ID" sz="1200" b="1" dirty="0">
                          <a:latin typeface="Times New Roman"/>
                          <a:ea typeface="Times New Roman"/>
                          <a:cs typeface="Times New Roman"/>
                        </a:rPr>
                        <a:t>WAKTU</a:t>
                      </a:r>
                      <a:endParaRPr lang="id-ID" sz="1100" dirty="0">
                        <a:latin typeface="Arial"/>
                        <a:ea typeface="Times New Roman"/>
                        <a:cs typeface="Times New Roman"/>
                      </a:endParaRPr>
                    </a:p>
                  </a:txBody>
                  <a:tcPr marL="68580" marR="68580" marT="0" marB="0">
                    <a:solidFill>
                      <a:srgbClr val="CC3300"/>
                    </a:solidFill>
                  </a:tcPr>
                </a:tc>
                <a:tc>
                  <a:txBody>
                    <a:bodyPr/>
                    <a:lstStyle/>
                    <a:p>
                      <a:pPr algn="ctr">
                        <a:lnSpc>
                          <a:spcPct val="200000"/>
                        </a:lnSpc>
                        <a:spcAft>
                          <a:spcPts val="0"/>
                        </a:spcAft>
                      </a:pPr>
                      <a:r>
                        <a:rPr lang="id-ID" sz="1200" b="1" dirty="0">
                          <a:latin typeface="Times New Roman"/>
                          <a:ea typeface="Times New Roman"/>
                          <a:cs typeface="Times New Roman"/>
                        </a:rPr>
                        <a:t>ACARA</a:t>
                      </a:r>
                      <a:endParaRPr lang="id-ID" sz="1100" dirty="0">
                        <a:latin typeface="Arial"/>
                        <a:ea typeface="Times New Roman"/>
                        <a:cs typeface="Times New Roman"/>
                      </a:endParaRPr>
                    </a:p>
                  </a:txBody>
                  <a:tcPr marL="68580" marR="68580" marT="0" marB="0">
                    <a:solidFill>
                      <a:srgbClr val="CC3300"/>
                    </a:solidFill>
                  </a:tcPr>
                </a:tc>
                <a:tc>
                  <a:txBody>
                    <a:bodyPr/>
                    <a:lstStyle/>
                    <a:p>
                      <a:pPr algn="ctr">
                        <a:lnSpc>
                          <a:spcPct val="200000"/>
                        </a:lnSpc>
                        <a:spcAft>
                          <a:spcPts val="0"/>
                        </a:spcAft>
                      </a:pPr>
                      <a:r>
                        <a:rPr lang="id-ID" sz="1200" b="1" dirty="0">
                          <a:latin typeface="Times New Roman"/>
                          <a:ea typeface="Times New Roman"/>
                          <a:cs typeface="Times New Roman"/>
                        </a:rPr>
                        <a:t>TEMPAT</a:t>
                      </a:r>
                      <a:endParaRPr lang="id-ID" sz="1100" dirty="0">
                        <a:latin typeface="Arial"/>
                        <a:ea typeface="Times New Roman"/>
                        <a:cs typeface="Times New Roman"/>
                      </a:endParaRPr>
                    </a:p>
                  </a:txBody>
                  <a:tcPr marL="68580" marR="68580" marT="0" marB="0">
                    <a:solidFill>
                      <a:srgbClr val="CC3300"/>
                    </a:solidFill>
                  </a:tcPr>
                </a:tc>
                <a:extLst>
                  <a:ext uri="{0D108BD9-81ED-4DB2-BD59-A6C34878D82A}">
                    <a16:rowId xmlns:a16="http://schemas.microsoft.com/office/drawing/2014/main" val="10000"/>
                  </a:ext>
                </a:extLst>
              </a:tr>
              <a:tr h="406473">
                <a:tc gridSpan="3">
                  <a:txBody>
                    <a:bodyPr/>
                    <a:lstStyle/>
                    <a:p>
                      <a:pPr algn="ctr">
                        <a:lnSpc>
                          <a:spcPct val="200000"/>
                        </a:lnSpc>
                        <a:spcAft>
                          <a:spcPts val="0"/>
                        </a:spcAft>
                      </a:pPr>
                      <a:r>
                        <a:rPr lang="id-ID" sz="1200" b="1" dirty="0">
                          <a:latin typeface="Times New Roman"/>
                          <a:ea typeface="Times New Roman"/>
                          <a:cs typeface="Times New Roman"/>
                        </a:rPr>
                        <a:t>KAMIS, 12 DESEMBER 2019</a:t>
                      </a:r>
                      <a:endParaRPr lang="id-ID" sz="1100" dirty="0">
                        <a:latin typeface="Arial"/>
                        <a:ea typeface="Times New Roman"/>
                        <a:cs typeface="Times New Roman"/>
                      </a:endParaRPr>
                    </a:p>
                  </a:txBody>
                  <a:tcPr marL="68580" marR="68580" marT="0" marB="0"/>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0001"/>
                  </a:ext>
                </a:extLst>
              </a:tr>
              <a:tr h="406473">
                <a:tc>
                  <a:txBody>
                    <a:bodyPr/>
                    <a:lstStyle/>
                    <a:p>
                      <a:pPr algn="l">
                        <a:lnSpc>
                          <a:spcPct val="200000"/>
                        </a:lnSpc>
                        <a:spcAft>
                          <a:spcPts val="0"/>
                        </a:spcAft>
                      </a:pPr>
                      <a:r>
                        <a:rPr lang="id-ID" sz="1400" dirty="0">
                          <a:latin typeface="+mn-lt"/>
                          <a:ea typeface="Times New Roman"/>
                          <a:cs typeface="Times New Roman"/>
                        </a:rPr>
                        <a:t>13.00-15.00</a:t>
                      </a:r>
                    </a:p>
                  </a:txBody>
                  <a:tcPr marL="68580" marR="68580" marT="0" marB="0"/>
                </a:tc>
                <a:tc>
                  <a:txBody>
                    <a:bodyPr/>
                    <a:lstStyle/>
                    <a:p>
                      <a:pPr algn="l">
                        <a:lnSpc>
                          <a:spcPct val="200000"/>
                        </a:lnSpc>
                        <a:spcAft>
                          <a:spcPts val="0"/>
                        </a:spcAft>
                      </a:pPr>
                      <a:r>
                        <a:rPr lang="id-ID" sz="1400">
                          <a:latin typeface="+mn-lt"/>
                          <a:ea typeface="Times New Roman"/>
                          <a:cs typeface="Times New Roman"/>
                        </a:rPr>
                        <a:t>Registrasi Ulang</a:t>
                      </a:r>
                    </a:p>
                  </a:txBody>
                  <a:tcPr marL="68580" marR="68580" marT="0" marB="0"/>
                </a:tc>
                <a:tc>
                  <a:txBody>
                    <a:bodyPr/>
                    <a:lstStyle/>
                    <a:p>
                      <a:pPr algn="l">
                        <a:lnSpc>
                          <a:spcPct val="200000"/>
                        </a:lnSpc>
                        <a:spcAft>
                          <a:spcPts val="0"/>
                        </a:spcAft>
                      </a:pPr>
                      <a:r>
                        <a:rPr lang="id-ID" sz="1400">
                          <a:latin typeface="+mn-lt"/>
                          <a:ea typeface="Times New Roman"/>
                          <a:cs typeface="Times New Roman"/>
                        </a:rPr>
                        <a:t>Student Center UNS</a:t>
                      </a:r>
                    </a:p>
                  </a:txBody>
                  <a:tcPr marL="68580" marR="68580" marT="0" marB="0"/>
                </a:tc>
                <a:extLst>
                  <a:ext uri="{0D108BD9-81ED-4DB2-BD59-A6C34878D82A}">
                    <a16:rowId xmlns:a16="http://schemas.microsoft.com/office/drawing/2014/main" val="10002"/>
                  </a:ext>
                </a:extLst>
              </a:tr>
              <a:tr h="467722">
                <a:tc>
                  <a:txBody>
                    <a:bodyPr/>
                    <a:lstStyle/>
                    <a:p>
                      <a:pPr algn="l">
                        <a:lnSpc>
                          <a:spcPct val="200000"/>
                        </a:lnSpc>
                        <a:spcAft>
                          <a:spcPts val="0"/>
                        </a:spcAft>
                      </a:pPr>
                      <a:r>
                        <a:rPr lang="id-ID" sz="1400" dirty="0">
                          <a:latin typeface="+mn-lt"/>
                          <a:ea typeface="Times New Roman"/>
                          <a:cs typeface="Times New Roman"/>
                        </a:rPr>
                        <a:t>15.00-15.30</a:t>
                      </a:r>
                    </a:p>
                  </a:txBody>
                  <a:tcPr marL="68580" marR="68580" marT="0" marB="0"/>
                </a:tc>
                <a:tc>
                  <a:txBody>
                    <a:bodyPr/>
                    <a:lstStyle/>
                    <a:p>
                      <a:pPr algn="l">
                        <a:lnSpc>
                          <a:spcPct val="200000"/>
                        </a:lnSpc>
                        <a:spcAft>
                          <a:spcPts val="0"/>
                        </a:spcAft>
                      </a:pPr>
                      <a:r>
                        <a:rPr lang="id-ID" sz="1400" dirty="0">
                          <a:latin typeface="+mn-lt"/>
                          <a:ea typeface="Times New Roman"/>
                          <a:cs typeface="Times New Roman"/>
                        </a:rPr>
                        <a:t>ISHO</a:t>
                      </a:r>
                    </a:p>
                  </a:txBody>
                  <a:tcPr marL="68580" marR="68580" marT="0" marB="0"/>
                </a:tc>
                <a:tc>
                  <a:txBody>
                    <a:bodyPr/>
                    <a:lstStyle/>
                    <a:p>
                      <a:pPr algn="l">
                        <a:lnSpc>
                          <a:spcPct val="100000"/>
                        </a:lnSpc>
                        <a:spcAft>
                          <a:spcPts val="0"/>
                        </a:spcAft>
                      </a:pPr>
                      <a:r>
                        <a:rPr lang="id-ID" sz="1400" dirty="0">
                          <a:latin typeface="+mn-lt"/>
                          <a:ea typeface="Times New Roman"/>
                          <a:cs typeface="Times New Roman"/>
                        </a:rPr>
                        <a:t>Masjid Nurul Huda, Student Center</a:t>
                      </a:r>
                    </a:p>
                  </a:txBody>
                  <a:tcPr marL="68580" marR="68580" marT="0" marB="0"/>
                </a:tc>
                <a:extLst>
                  <a:ext uri="{0D108BD9-81ED-4DB2-BD59-A6C34878D82A}">
                    <a16:rowId xmlns:a16="http://schemas.microsoft.com/office/drawing/2014/main" val="10003"/>
                  </a:ext>
                </a:extLst>
              </a:tr>
              <a:tr h="406473">
                <a:tc>
                  <a:txBody>
                    <a:bodyPr/>
                    <a:lstStyle/>
                    <a:p>
                      <a:pPr algn="l">
                        <a:lnSpc>
                          <a:spcPct val="200000"/>
                        </a:lnSpc>
                        <a:spcAft>
                          <a:spcPts val="0"/>
                        </a:spcAft>
                      </a:pPr>
                      <a:r>
                        <a:rPr lang="id-ID" sz="1400">
                          <a:latin typeface="+mn-lt"/>
                          <a:ea typeface="Times New Roman"/>
                          <a:cs typeface="Times New Roman"/>
                        </a:rPr>
                        <a:t>15.30-17.30</a:t>
                      </a:r>
                    </a:p>
                  </a:txBody>
                  <a:tcPr marL="68580" marR="68580" marT="0" marB="0"/>
                </a:tc>
                <a:tc>
                  <a:txBody>
                    <a:bodyPr/>
                    <a:lstStyle/>
                    <a:p>
                      <a:pPr algn="l">
                        <a:lnSpc>
                          <a:spcPct val="200000"/>
                        </a:lnSpc>
                        <a:spcAft>
                          <a:spcPts val="0"/>
                        </a:spcAft>
                      </a:pPr>
                      <a:r>
                        <a:rPr lang="id-ID" sz="1400">
                          <a:latin typeface="+mn-lt"/>
                          <a:ea typeface="Times New Roman"/>
                          <a:cs typeface="Times New Roman"/>
                        </a:rPr>
                        <a:t>Workshop Pemetaan</a:t>
                      </a:r>
                    </a:p>
                  </a:txBody>
                  <a:tcPr marL="68580" marR="68580" marT="0" marB="0"/>
                </a:tc>
                <a:tc>
                  <a:txBody>
                    <a:bodyPr/>
                    <a:lstStyle/>
                    <a:p>
                      <a:pPr algn="l">
                        <a:lnSpc>
                          <a:spcPct val="200000"/>
                        </a:lnSpc>
                        <a:spcAft>
                          <a:spcPts val="0"/>
                        </a:spcAft>
                      </a:pPr>
                      <a:r>
                        <a:rPr lang="id-ID" sz="1400" dirty="0">
                          <a:latin typeface="+mn-lt"/>
                          <a:ea typeface="Times New Roman"/>
                          <a:cs typeface="Times New Roman"/>
                        </a:rPr>
                        <a:t>Ruang Sidang Mawa Lantai 2</a:t>
                      </a:r>
                    </a:p>
                  </a:txBody>
                  <a:tcPr marL="68580" marR="68580" marT="0" marB="0"/>
                </a:tc>
                <a:extLst>
                  <a:ext uri="{0D108BD9-81ED-4DB2-BD59-A6C34878D82A}">
                    <a16:rowId xmlns:a16="http://schemas.microsoft.com/office/drawing/2014/main" val="10004"/>
                  </a:ext>
                </a:extLst>
              </a:tr>
              <a:tr h="801809">
                <a:tc>
                  <a:txBody>
                    <a:bodyPr/>
                    <a:lstStyle/>
                    <a:p>
                      <a:pPr algn="l">
                        <a:lnSpc>
                          <a:spcPct val="200000"/>
                        </a:lnSpc>
                        <a:spcAft>
                          <a:spcPts val="0"/>
                        </a:spcAft>
                      </a:pPr>
                      <a:r>
                        <a:rPr lang="id-ID" sz="1400">
                          <a:latin typeface="+mn-lt"/>
                          <a:ea typeface="Times New Roman"/>
                          <a:cs typeface="Times New Roman"/>
                        </a:rPr>
                        <a:t>17.30-19.15</a:t>
                      </a:r>
                    </a:p>
                  </a:txBody>
                  <a:tcPr marL="68580" marR="68580" marT="0" marB="0"/>
                </a:tc>
                <a:tc>
                  <a:txBody>
                    <a:bodyPr/>
                    <a:lstStyle/>
                    <a:p>
                      <a:pPr algn="l">
                        <a:lnSpc>
                          <a:spcPct val="200000"/>
                        </a:lnSpc>
                        <a:spcAft>
                          <a:spcPts val="0"/>
                        </a:spcAft>
                      </a:pPr>
                      <a:r>
                        <a:rPr lang="id-ID" sz="1400">
                          <a:latin typeface="+mn-lt"/>
                          <a:ea typeface="Times New Roman"/>
                          <a:cs typeface="Times New Roman"/>
                        </a:rPr>
                        <a:t>ISHOMA</a:t>
                      </a:r>
                    </a:p>
                  </a:txBody>
                  <a:tcPr marL="68580" marR="68580" marT="0" marB="0"/>
                </a:tc>
                <a:tc>
                  <a:txBody>
                    <a:bodyPr/>
                    <a:lstStyle/>
                    <a:p>
                      <a:pPr algn="l">
                        <a:lnSpc>
                          <a:spcPct val="200000"/>
                        </a:lnSpc>
                        <a:spcAft>
                          <a:spcPts val="0"/>
                        </a:spcAft>
                      </a:pPr>
                      <a:r>
                        <a:rPr lang="id-ID" sz="1400" dirty="0">
                          <a:latin typeface="+mn-lt"/>
                          <a:ea typeface="Times New Roman"/>
                          <a:cs typeface="Times New Roman"/>
                        </a:rPr>
                        <a:t>Student Center, Masjid Nurul Huda</a:t>
                      </a:r>
                    </a:p>
                  </a:txBody>
                  <a:tcPr marL="68580" marR="68580" marT="0" marB="0"/>
                </a:tc>
                <a:extLst>
                  <a:ext uri="{0D108BD9-81ED-4DB2-BD59-A6C34878D82A}">
                    <a16:rowId xmlns:a16="http://schemas.microsoft.com/office/drawing/2014/main" val="10005"/>
                  </a:ext>
                </a:extLst>
              </a:tr>
              <a:tr h="801809">
                <a:tc>
                  <a:txBody>
                    <a:bodyPr/>
                    <a:lstStyle/>
                    <a:p>
                      <a:pPr algn="l">
                        <a:lnSpc>
                          <a:spcPct val="200000"/>
                        </a:lnSpc>
                        <a:spcAft>
                          <a:spcPts val="0"/>
                        </a:spcAft>
                      </a:pPr>
                      <a:r>
                        <a:rPr lang="id-ID" sz="1400" dirty="0">
                          <a:latin typeface="+mn-lt"/>
                          <a:ea typeface="Times New Roman"/>
                          <a:cs typeface="Times New Roman"/>
                        </a:rPr>
                        <a:t>19.15-2</a:t>
                      </a:r>
                      <a:r>
                        <a:rPr lang="en-ID" sz="1400" dirty="0">
                          <a:latin typeface="+mn-lt"/>
                          <a:ea typeface="Times New Roman"/>
                          <a:cs typeface="Times New Roman"/>
                        </a:rPr>
                        <a:t>2.00</a:t>
                      </a:r>
                      <a:endParaRPr lang="id-ID" sz="1400" dirty="0">
                        <a:latin typeface="+mn-lt"/>
                        <a:ea typeface="Times New Roman"/>
                        <a:cs typeface="Times New Roman"/>
                      </a:endParaRPr>
                    </a:p>
                  </a:txBody>
                  <a:tcPr marL="68580" marR="68580" marT="0" marB="0"/>
                </a:tc>
                <a:tc>
                  <a:txBody>
                    <a:bodyPr/>
                    <a:lstStyle/>
                    <a:p>
                      <a:pPr algn="l">
                        <a:lnSpc>
                          <a:spcPct val="200000"/>
                        </a:lnSpc>
                        <a:spcAft>
                          <a:spcPts val="0"/>
                        </a:spcAft>
                      </a:pPr>
                      <a:r>
                        <a:rPr lang="id-ID" sz="1400">
                          <a:latin typeface="+mn-lt"/>
                          <a:ea typeface="Times New Roman"/>
                          <a:cs typeface="Times New Roman"/>
                        </a:rPr>
                        <a:t>Workshop Pemetaan</a:t>
                      </a:r>
                    </a:p>
                    <a:p>
                      <a:pPr algn="l">
                        <a:lnSpc>
                          <a:spcPct val="200000"/>
                        </a:lnSpc>
                        <a:spcAft>
                          <a:spcPts val="0"/>
                        </a:spcAft>
                      </a:pPr>
                      <a:r>
                        <a:rPr lang="id-ID" sz="1400">
                          <a:latin typeface="+mn-lt"/>
                          <a:ea typeface="Times New Roman"/>
                          <a:cs typeface="Times New Roman"/>
                        </a:rPr>
                        <a:t>Sarasehan</a:t>
                      </a:r>
                    </a:p>
                  </a:txBody>
                  <a:tcPr marL="68580" marR="68580" marT="0" marB="0"/>
                </a:tc>
                <a:tc>
                  <a:txBody>
                    <a:bodyPr/>
                    <a:lstStyle/>
                    <a:p>
                      <a:pPr algn="l">
                        <a:lnSpc>
                          <a:spcPct val="200000"/>
                        </a:lnSpc>
                        <a:spcAft>
                          <a:spcPts val="0"/>
                        </a:spcAft>
                      </a:pPr>
                      <a:r>
                        <a:rPr lang="id-ID" sz="1400" dirty="0">
                          <a:latin typeface="+mn-lt"/>
                          <a:ea typeface="Times New Roman"/>
                          <a:cs typeface="Times New Roman"/>
                        </a:rPr>
                        <a:t>Ruang Sidang Mawa Lantai 2, Student Center</a:t>
                      </a:r>
                    </a:p>
                  </a:txBody>
                  <a:tcPr marL="68580" marR="68580" marT="0" marB="0"/>
                </a:tc>
                <a:extLst>
                  <a:ext uri="{0D108BD9-81ED-4DB2-BD59-A6C34878D82A}">
                    <a16:rowId xmlns:a16="http://schemas.microsoft.com/office/drawing/2014/main" val="10006"/>
                  </a:ext>
                </a:extLst>
              </a:tr>
              <a:tr h="406473">
                <a:tc>
                  <a:txBody>
                    <a:bodyPr/>
                    <a:lstStyle/>
                    <a:p>
                      <a:pPr algn="l">
                        <a:lnSpc>
                          <a:spcPct val="200000"/>
                        </a:lnSpc>
                        <a:spcAft>
                          <a:spcPts val="0"/>
                        </a:spcAft>
                      </a:pPr>
                      <a:endParaRPr lang="id-ID" sz="1400" dirty="0">
                        <a:latin typeface="+mn-lt"/>
                        <a:ea typeface="Times New Roman"/>
                        <a:cs typeface="Times New Roman"/>
                      </a:endParaRPr>
                    </a:p>
                  </a:txBody>
                  <a:tcPr marL="68580" marR="68580" marT="0" marB="0"/>
                </a:tc>
                <a:tc>
                  <a:txBody>
                    <a:bodyPr/>
                    <a:lstStyle/>
                    <a:p>
                      <a:pPr algn="l">
                        <a:lnSpc>
                          <a:spcPct val="200000"/>
                        </a:lnSpc>
                        <a:spcAft>
                          <a:spcPts val="0"/>
                        </a:spcAft>
                      </a:pPr>
                      <a:r>
                        <a:rPr lang="id-ID" sz="1400">
                          <a:latin typeface="+mn-lt"/>
                          <a:ea typeface="Times New Roman"/>
                          <a:cs typeface="Times New Roman"/>
                        </a:rPr>
                        <a:t>Istirahat</a:t>
                      </a:r>
                    </a:p>
                  </a:txBody>
                  <a:tcPr marL="68580" marR="68580" marT="0" marB="0"/>
                </a:tc>
                <a:tc>
                  <a:txBody>
                    <a:bodyPr/>
                    <a:lstStyle/>
                    <a:p>
                      <a:pPr algn="l">
                        <a:lnSpc>
                          <a:spcPct val="200000"/>
                        </a:lnSpc>
                        <a:spcAft>
                          <a:spcPts val="0"/>
                        </a:spcAft>
                      </a:pPr>
                      <a:r>
                        <a:rPr lang="id-ID" sz="1400" dirty="0">
                          <a:latin typeface="+mn-lt"/>
                          <a:ea typeface="Times New Roman"/>
                          <a:cs typeface="Times New Roman"/>
                        </a:rPr>
                        <a:t>Student Center</a:t>
                      </a:r>
                    </a:p>
                  </a:txBody>
                  <a:tcPr marL="68580" marR="68580" marT="0" marB="0"/>
                </a:tc>
                <a:extLst>
                  <a:ext uri="{0D108BD9-81ED-4DB2-BD59-A6C34878D82A}">
                    <a16:rowId xmlns:a16="http://schemas.microsoft.com/office/drawing/2014/main" val="10007"/>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24"/>
            <a:ext cx="9286907" cy="6858000"/>
          </a:xfrm>
          <a:prstGeom prst="rect">
            <a:avLst/>
          </a:prstGeom>
        </p:spPr>
      </p:pic>
      <p:sp>
        <p:nvSpPr>
          <p:cNvPr id="10" name="Rectangle 9"/>
          <p:cNvSpPr/>
          <p:nvPr/>
        </p:nvSpPr>
        <p:spPr>
          <a:xfrm>
            <a:off x="3929058" y="1928802"/>
            <a:ext cx="6858048" cy="461665"/>
          </a:xfrm>
          <a:prstGeom prst="rect">
            <a:avLst/>
          </a:prstGeom>
        </p:spPr>
        <p:txBody>
          <a:bodyPr wrap="square">
            <a:spAutoFit/>
          </a:bodyPr>
          <a:lstStyle/>
          <a:p>
            <a:pPr algn="ctr"/>
            <a:r>
              <a:rPr lang="en-US" altLang="zh-CN" sz="2400" b="1" dirty="0"/>
              <a:t> </a:t>
            </a:r>
            <a:endParaRPr lang="en-US" sz="2400" dirty="0"/>
          </a:p>
        </p:txBody>
      </p:sp>
      <p:sp>
        <p:nvSpPr>
          <p:cNvPr id="14" name="Rectangle 13"/>
          <p:cNvSpPr/>
          <p:nvPr/>
        </p:nvSpPr>
        <p:spPr>
          <a:xfrm>
            <a:off x="642910" y="3214686"/>
            <a:ext cx="7500990" cy="369332"/>
          </a:xfrm>
          <a:prstGeom prst="rect">
            <a:avLst/>
          </a:prstGeom>
        </p:spPr>
        <p:txBody>
          <a:bodyPr wrap="square">
            <a:spAutoFit/>
          </a:bodyPr>
          <a:lstStyle/>
          <a:p>
            <a:pPr marL="714375" algn="just">
              <a:defRPr/>
            </a:pPr>
            <a:r>
              <a:rPr lang="id-ID" dirty="0"/>
              <a:t>	</a:t>
            </a:r>
            <a:endParaRPr lang="en-US" dirty="0"/>
          </a:p>
        </p:txBody>
      </p:sp>
      <p:graphicFrame>
        <p:nvGraphicFramePr>
          <p:cNvPr id="12" name="Table 11"/>
          <p:cNvGraphicFramePr>
            <a:graphicFrameLocks noGrp="1"/>
          </p:cNvGraphicFramePr>
          <p:nvPr/>
        </p:nvGraphicFramePr>
        <p:xfrm>
          <a:off x="1214414" y="714356"/>
          <a:ext cx="7072362" cy="4440685"/>
        </p:xfrm>
        <a:graphic>
          <a:graphicData uri="http://schemas.openxmlformats.org/drawingml/2006/table">
            <a:tbl>
              <a:tblPr firstRow="1" bandRow="1">
                <a:tableStyleId>{72833802-FEF1-4C79-8D5D-14CF1EAF98D9}</a:tableStyleId>
              </a:tblPr>
              <a:tblGrid>
                <a:gridCol w="2357454">
                  <a:extLst>
                    <a:ext uri="{9D8B030D-6E8A-4147-A177-3AD203B41FA5}">
                      <a16:colId xmlns:a16="http://schemas.microsoft.com/office/drawing/2014/main" val="20000"/>
                    </a:ext>
                  </a:extLst>
                </a:gridCol>
                <a:gridCol w="2357454">
                  <a:extLst>
                    <a:ext uri="{9D8B030D-6E8A-4147-A177-3AD203B41FA5}">
                      <a16:colId xmlns:a16="http://schemas.microsoft.com/office/drawing/2014/main" val="20001"/>
                    </a:ext>
                  </a:extLst>
                </a:gridCol>
                <a:gridCol w="2357454">
                  <a:extLst>
                    <a:ext uri="{9D8B030D-6E8A-4147-A177-3AD203B41FA5}">
                      <a16:colId xmlns:a16="http://schemas.microsoft.com/office/drawing/2014/main" val="20002"/>
                    </a:ext>
                  </a:extLst>
                </a:gridCol>
              </a:tblGrid>
              <a:tr h="366761">
                <a:tc gridSpan="3">
                  <a:txBody>
                    <a:bodyPr/>
                    <a:lstStyle/>
                    <a:p>
                      <a:pPr algn="l">
                        <a:lnSpc>
                          <a:spcPct val="200000"/>
                        </a:lnSpc>
                        <a:spcAft>
                          <a:spcPts val="0"/>
                        </a:spcAft>
                      </a:pPr>
                      <a:r>
                        <a:rPr lang="id-ID" sz="1200" b="1" dirty="0">
                          <a:latin typeface="Times New Roman"/>
                          <a:ea typeface="Times New Roman"/>
                          <a:cs typeface="Times New Roman"/>
                        </a:rPr>
                        <a:t>JUMAT, 13 DESEMBER 2019</a:t>
                      </a:r>
                      <a:endParaRPr lang="id-ID" sz="1100" dirty="0">
                        <a:latin typeface="Arial"/>
                        <a:ea typeface="Times New Roman"/>
                        <a:cs typeface="Times New Roman"/>
                      </a:endParaRPr>
                    </a:p>
                  </a:txBody>
                  <a:tcPr marL="68580" marR="68580" marT="0" marB="0">
                    <a:solidFill>
                      <a:srgbClr val="CC3300"/>
                    </a:solidFill>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0000"/>
                  </a:ext>
                </a:extLst>
              </a:tr>
              <a:tr h="276181">
                <a:tc>
                  <a:txBody>
                    <a:bodyPr/>
                    <a:lstStyle/>
                    <a:p>
                      <a:pPr algn="l">
                        <a:lnSpc>
                          <a:spcPct val="200000"/>
                        </a:lnSpc>
                        <a:spcAft>
                          <a:spcPts val="0"/>
                        </a:spcAft>
                      </a:pPr>
                      <a:r>
                        <a:rPr lang="id-ID" sz="1200" dirty="0">
                          <a:latin typeface="+mn-lt"/>
                          <a:ea typeface="Times New Roman"/>
                          <a:cs typeface="Times New Roman"/>
                        </a:rPr>
                        <a:t>04.00-06.00</a:t>
                      </a:r>
                    </a:p>
                  </a:txBody>
                  <a:tcPr marL="68580" marR="68580" marT="0" marB="0"/>
                </a:tc>
                <a:tc>
                  <a:txBody>
                    <a:bodyPr/>
                    <a:lstStyle/>
                    <a:p>
                      <a:pPr algn="l">
                        <a:lnSpc>
                          <a:spcPct val="200000"/>
                        </a:lnSpc>
                        <a:spcAft>
                          <a:spcPts val="0"/>
                        </a:spcAft>
                      </a:pPr>
                      <a:r>
                        <a:rPr lang="id-ID" sz="1200" dirty="0">
                          <a:latin typeface="+mn-lt"/>
                          <a:ea typeface="Times New Roman"/>
                          <a:cs typeface="Times New Roman"/>
                        </a:rPr>
                        <a:t>MCK, Sholat</a:t>
                      </a:r>
                    </a:p>
                  </a:txBody>
                  <a:tcPr marL="68580" marR="68580" marT="0" marB="0"/>
                </a:tc>
                <a:tc>
                  <a:txBody>
                    <a:bodyPr/>
                    <a:lstStyle/>
                    <a:p>
                      <a:pPr algn="l">
                        <a:lnSpc>
                          <a:spcPct val="100000"/>
                        </a:lnSpc>
                        <a:spcAft>
                          <a:spcPts val="0"/>
                        </a:spcAft>
                      </a:pPr>
                      <a:r>
                        <a:rPr lang="id-ID" sz="1200" dirty="0">
                          <a:latin typeface="+mn-lt"/>
                          <a:ea typeface="Times New Roman"/>
                          <a:cs typeface="Times New Roman"/>
                        </a:rPr>
                        <a:t>Masjid Nurul Huda, Student Center</a:t>
                      </a:r>
                    </a:p>
                  </a:txBody>
                  <a:tcPr marL="68580" marR="68580" marT="0" marB="0"/>
                </a:tc>
                <a:extLst>
                  <a:ext uri="{0D108BD9-81ED-4DB2-BD59-A6C34878D82A}">
                    <a16:rowId xmlns:a16="http://schemas.microsoft.com/office/drawing/2014/main" val="10001"/>
                  </a:ext>
                </a:extLst>
              </a:tr>
              <a:tr h="252116">
                <a:tc>
                  <a:txBody>
                    <a:bodyPr/>
                    <a:lstStyle/>
                    <a:p>
                      <a:pPr algn="l">
                        <a:lnSpc>
                          <a:spcPct val="200000"/>
                        </a:lnSpc>
                        <a:spcAft>
                          <a:spcPts val="0"/>
                        </a:spcAft>
                      </a:pPr>
                      <a:r>
                        <a:rPr lang="id-ID" sz="1200" dirty="0">
                          <a:latin typeface="+mn-lt"/>
                          <a:ea typeface="Times New Roman"/>
                          <a:cs typeface="Times New Roman"/>
                        </a:rPr>
                        <a:t>06.00-07.00</a:t>
                      </a:r>
                    </a:p>
                  </a:txBody>
                  <a:tcPr marL="68580" marR="68580" marT="0" marB="0"/>
                </a:tc>
                <a:tc>
                  <a:txBody>
                    <a:bodyPr/>
                    <a:lstStyle/>
                    <a:p>
                      <a:pPr algn="l">
                        <a:lnSpc>
                          <a:spcPct val="200000"/>
                        </a:lnSpc>
                        <a:spcAft>
                          <a:spcPts val="0"/>
                        </a:spcAft>
                      </a:pPr>
                      <a:r>
                        <a:rPr lang="id-ID" sz="1200">
                          <a:latin typeface="+mn-lt"/>
                          <a:ea typeface="Times New Roman"/>
                          <a:cs typeface="Times New Roman"/>
                        </a:rPr>
                        <a:t>Makan</a:t>
                      </a:r>
                    </a:p>
                  </a:txBody>
                  <a:tcPr marL="68580" marR="68580" marT="0" marB="0"/>
                </a:tc>
                <a:tc>
                  <a:txBody>
                    <a:bodyPr/>
                    <a:lstStyle/>
                    <a:p>
                      <a:pPr algn="l">
                        <a:lnSpc>
                          <a:spcPct val="100000"/>
                        </a:lnSpc>
                        <a:spcAft>
                          <a:spcPts val="0"/>
                        </a:spcAft>
                      </a:pPr>
                      <a:r>
                        <a:rPr lang="id-ID" sz="1200" dirty="0">
                          <a:latin typeface="+mn-lt"/>
                          <a:ea typeface="Times New Roman"/>
                          <a:cs typeface="Times New Roman"/>
                        </a:rPr>
                        <a:t>Student Center</a:t>
                      </a:r>
                    </a:p>
                  </a:txBody>
                  <a:tcPr marL="68580" marR="68580" marT="0" marB="0"/>
                </a:tc>
                <a:extLst>
                  <a:ext uri="{0D108BD9-81ED-4DB2-BD59-A6C34878D82A}">
                    <a16:rowId xmlns:a16="http://schemas.microsoft.com/office/drawing/2014/main" val="10002"/>
                  </a:ext>
                </a:extLst>
              </a:tr>
              <a:tr h="299489">
                <a:tc>
                  <a:txBody>
                    <a:bodyPr/>
                    <a:lstStyle/>
                    <a:p>
                      <a:pPr algn="l">
                        <a:lnSpc>
                          <a:spcPct val="200000"/>
                        </a:lnSpc>
                        <a:spcAft>
                          <a:spcPts val="0"/>
                        </a:spcAft>
                      </a:pPr>
                      <a:r>
                        <a:rPr lang="id-ID" sz="1200" dirty="0">
                          <a:latin typeface="+mn-lt"/>
                          <a:ea typeface="Times New Roman"/>
                          <a:cs typeface="Times New Roman"/>
                        </a:rPr>
                        <a:t>07.00-07.30</a:t>
                      </a:r>
                    </a:p>
                  </a:txBody>
                  <a:tcPr marL="68580" marR="68580" marT="0" marB="0"/>
                </a:tc>
                <a:tc>
                  <a:txBody>
                    <a:bodyPr/>
                    <a:lstStyle/>
                    <a:p>
                      <a:pPr algn="l">
                        <a:lnSpc>
                          <a:spcPct val="200000"/>
                        </a:lnSpc>
                        <a:spcAft>
                          <a:spcPts val="0"/>
                        </a:spcAft>
                      </a:pPr>
                      <a:r>
                        <a:rPr lang="id-ID" sz="1200">
                          <a:latin typeface="+mn-lt"/>
                          <a:ea typeface="Times New Roman"/>
                          <a:cs typeface="Times New Roman"/>
                        </a:rPr>
                        <a:t>Pengkondisian Workshop</a:t>
                      </a:r>
                    </a:p>
                  </a:txBody>
                  <a:tcPr marL="68580" marR="68580" marT="0" marB="0"/>
                </a:tc>
                <a:tc>
                  <a:txBody>
                    <a:bodyPr/>
                    <a:lstStyle/>
                    <a:p>
                      <a:pPr algn="l">
                        <a:lnSpc>
                          <a:spcPct val="200000"/>
                        </a:lnSpc>
                        <a:spcAft>
                          <a:spcPts val="0"/>
                        </a:spcAft>
                      </a:pPr>
                      <a:r>
                        <a:rPr lang="id-ID" sz="1200" dirty="0">
                          <a:latin typeface="+mn-lt"/>
                          <a:ea typeface="Times New Roman"/>
                          <a:cs typeface="Times New Roman"/>
                        </a:rPr>
                        <a:t>R</a:t>
                      </a:r>
                      <a:r>
                        <a:rPr lang="id-ID" sz="1200" baseline="0" dirty="0">
                          <a:latin typeface="+mn-lt"/>
                          <a:ea typeface="Times New Roman"/>
                          <a:cs typeface="Times New Roman"/>
                        </a:rPr>
                        <a:t> S</a:t>
                      </a:r>
                      <a:r>
                        <a:rPr lang="id-ID" sz="1200" dirty="0">
                          <a:latin typeface="+mn-lt"/>
                          <a:ea typeface="Times New Roman"/>
                          <a:cs typeface="Times New Roman"/>
                        </a:rPr>
                        <a:t> Mawa Lantai 2</a:t>
                      </a:r>
                    </a:p>
                  </a:txBody>
                  <a:tcPr marL="68580" marR="68580" marT="0" marB="0"/>
                </a:tc>
                <a:extLst>
                  <a:ext uri="{0D108BD9-81ED-4DB2-BD59-A6C34878D82A}">
                    <a16:rowId xmlns:a16="http://schemas.microsoft.com/office/drawing/2014/main" val="10003"/>
                  </a:ext>
                </a:extLst>
              </a:tr>
              <a:tr h="275424">
                <a:tc>
                  <a:txBody>
                    <a:bodyPr/>
                    <a:lstStyle/>
                    <a:p>
                      <a:pPr algn="l">
                        <a:lnSpc>
                          <a:spcPct val="200000"/>
                        </a:lnSpc>
                        <a:spcAft>
                          <a:spcPts val="0"/>
                        </a:spcAft>
                      </a:pPr>
                      <a:r>
                        <a:rPr lang="id-ID" sz="1200" dirty="0">
                          <a:latin typeface="+mn-lt"/>
                          <a:ea typeface="Times New Roman"/>
                          <a:cs typeface="Times New Roman"/>
                        </a:rPr>
                        <a:t>07.30-Selesai</a:t>
                      </a:r>
                    </a:p>
                  </a:txBody>
                  <a:tcPr marL="68580" marR="68580" marT="0" marB="0"/>
                </a:tc>
                <a:tc>
                  <a:txBody>
                    <a:bodyPr/>
                    <a:lstStyle/>
                    <a:p>
                      <a:pPr algn="l">
                        <a:lnSpc>
                          <a:spcPct val="100000"/>
                        </a:lnSpc>
                        <a:spcAft>
                          <a:spcPts val="0"/>
                        </a:spcAft>
                      </a:pPr>
                      <a:r>
                        <a:rPr lang="id-ID" sz="1200" dirty="0">
                          <a:latin typeface="+mn-lt"/>
                          <a:ea typeface="Times New Roman"/>
                          <a:cs typeface="Times New Roman"/>
                        </a:rPr>
                        <a:t>Workshop,Lomba Infografis,</a:t>
                      </a:r>
                      <a:r>
                        <a:rPr lang="id-ID" sz="1200" baseline="0" dirty="0">
                          <a:latin typeface="+mn-lt"/>
                          <a:ea typeface="Times New Roman"/>
                          <a:cs typeface="Times New Roman"/>
                        </a:rPr>
                        <a:t> </a:t>
                      </a:r>
                      <a:r>
                        <a:rPr lang="id-ID" sz="1200" dirty="0">
                          <a:latin typeface="+mn-lt"/>
                          <a:ea typeface="Times New Roman"/>
                          <a:cs typeface="Times New Roman"/>
                        </a:rPr>
                        <a:t>LKTI</a:t>
                      </a:r>
                    </a:p>
                  </a:txBody>
                  <a:tcPr marL="68580" marR="68580" marT="0" marB="0"/>
                </a:tc>
                <a:tc>
                  <a:txBody>
                    <a:bodyPr/>
                    <a:lstStyle/>
                    <a:p>
                      <a:pPr algn="l">
                        <a:lnSpc>
                          <a:spcPct val="100000"/>
                        </a:lnSpc>
                        <a:spcAft>
                          <a:spcPts val="0"/>
                        </a:spcAft>
                      </a:pPr>
                      <a:r>
                        <a:rPr lang="id-ID" sz="1200" dirty="0">
                          <a:latin typeface="+mn-lt"/>
                          <a:ea typeface="Times New Roman"/>
                          <a:cs typeface="Times New Roman"/>
                        </a:rPr>
                        <a:t>R.S Mawa Lantai ,</a:t>
                      </a:r>
                      <a:r>
                        <a:rPr lang="id-ID" sz="1200" baseline="0" dirty="0">
                          <a:latin typeface="+mn-lt"/>
                          <a:ea typeface="Times New Roman"/>
                          <a:cs typeface="Times New Roman"/>
                        </a:rPr>
                        <a:t> R Werkudara, Gedung FT</a:t>
                      </a:r>
                      <a:endParaRPr lang="id-ID" sz="1200" dirty="0">
                        <a:latin typeface="+mn-lt"/>
                        <a:ea typeface="Times New Roman"/>
                        <a:cs typeface="Times New Roman"/>
                      </a:endParaRPr>
                    </a:p>
                  </a:txBody>
                  <a:tcPr marL="68580" marR="68580" marT="0" marB="0"/>
                </a:tc>
                <a:extLst>
                  <a:ext uri="{0D108BD9-81ED-4DB2-BD59-A6C34878D82A}">
                    <a16:rowId xmlns:a16="http://schemas.microsoft.com/office/drawing/2014/main" val="10004"/>
                  </a:ext>
                </a:extLst>
              </a:tr>
              <a:tr h="353532">
                <a:tc>
                  <a:txBody>
                    <a:bodyPr/>
                    <a:lstStyle/>
                    <a:p>
                      <a:pPr algn="l">
                        <a:lnSpc>
                          <a:spcPct val="200000"/>
                        </a:lnSpc>
                        <a:spcAft>
                          <a:spcPts val="0"/>
                        </a:spcAft>
                      </a:pPr>
                      <a:r>
                        <a:rPr lang="id-ID" sz="1200" dirty="0">
                          <a:latin typeface="+mn-lt"/>
                          <a:ea typeface="Times New Roman"/>
                          <a:cs typeface="Times New Roman"/>
                        </a:rPr>
                        <a:t>12.00-13.00</a:t>
                      </a:r>
                    </a:p>
                  </a:txBody>
                  <a:tcPr marL="68580" marR="68580" marT="0" marB="0"/>
                </a:tc>
                <a:tc>
                  <a:txBody>
                    <a:bodyPr/>
                    <a:lstStyle/>
                    <a:p>
                      <a:pPr algn="l">
                        <a:lnSpc>
                          <a:spcPct val="200000"/>
                        </a:lnSpc>
                        <a:spcAft>
                          <a:spcPts val="0"/>
                        </a:spcAft>
                      </a:pPr>
                      <a:r>
                        <a:rPr lang="id-ID" sz="1200">
                          <a:latin typeface="+mn-lt"/>
                          <a:ea typeface="Times New Roman"/>
                          <a:cs typeface="Times New Roman"/>
                        </a:rPr>
                        <a:t>ISHOMA</a:t>
                      </a:r>
                    </a:p>
                  </a:txBody>
                  <a:tcPr marL="68580" marR="68580" marT="0" marB="0"/>
                </a:tc>
                <a:tc>
                  <a:txBody>
                    <a:bodyPr/>
                    <a:lstStyle/>
                    <a:p>
                      <a:pPr algn="l">
                        <a:lnSpc>
                          <a:spcPct val="200000"/>
                        </a:lnSpc>
                        <a:spcAft>
                          <a:spcPts val="0"/>
                        </a:spcAft>
                      </a:pPr>
                      <a:r>
                        <a:rPr lang="id-ID" sz="1200" dirty="0">
                          <a:latin typeface="+mn-lt"/>
                          <a:ea typeface="Times New Roman"/>
                          <a:cs typeface="Times New Roman"/>
                        </a:rPr>
                        <a:t>Masjid NH, Student Center</a:t>
                      </a:r>
                    </a:p>
                  </a:txBody>
                  <a:tcPr marL="68580" marR="68580" marT="0" marB="0"/>
                </a:tc>
                <a:extLst>
                  <a:ext uri="{0D108BD9-81ED-4DB2-BD59-A6C34878D82A}">
                    <a16:rowId xmlns:a16="http://schemas.microsoft.com/office/drawing/2014/main" val="10005"/>
                  </a:ext>
                </a:extLst>
              </a:tr>
              <a:tr h="285752">
                <a:tc>
                  <a:txBody>
                    <a:bodyPr/>
                    <a:lstStyle/>
                    <a:p>
                      <a:pPr algn="l">
                        <a:lnSpc>
                          <a:spcPct val="200000"/>
                        </a:lnSpc>
                        <a:spcAft>
                          <a:spcPts val="0"/>
                        </a:spcAft>
                      </a:pPr>
                      <a:r>
                        <a:rPr lang="id-ID" sz="1200">
                          <a:latin typeface="+mn-lt"/>
                          <a:ea typeface="Times New Roman"/>
                          <a:cs typeface="Times New Roman"/>
                        </a:rPr>
                        <a:t>13.00-15.30</a:t>
                      </a:r>
                    </a:p>
                  </a:txBody>
                  <a:tcPr marL="68580" marR="68580" marT="0" marB="0"/>
                </a:tc>
                <a:tc>
                  <a:txBody>
                    <a:bodyPr/>
                    <a:lstStyle/>
                    <a:p>
                      <a:pPr algn="l">
                        <a:lnSpc>
                          <a:spcPct val="200000"/>
                        </a:lnSpc>
                        <a:spcAft>
                          <a:spcPts val="0"/>
                        </a:spcAft>
                      </a:pPr>
                      <a:r>
                        <a:rPr lang="id-ID" sz="1200" dirty="0">
                          <a:latin typeface="+mn-lt"/>
                          <a:ea typeface="Times New Roman"/>
                          <a:cs typeface="Times New Roman"/>
                        </a:rPr>
                        <a:t>Workshop Pemetaan</a:t>
                      </a:r>
                    </a:p>
                  </a:txBody>
                  <a:tcPr marL="68580" marR="68580" marT="0" marB="0"/>
                </a:tc>
                <a:tc>
                  <a:txBody>
                    <a:bodyPr/>
                    <a:lstStyle/>
                    <a:p>
                      <a:pPr algn="l">
                        <a:lnSpc>
                          <a:spcPct val="200000"/>
                        </a:lnSpc>
                        <a:spcAft>
                          <a:spcPts val="0"/>
                        </a:spcAft>
                      </a:pPr>
                      <a:r>
                        <a:rPr lang="id-ID" sz="1200" dirty="0">
                          <a:latin typeface="+mn-lt"/>
                          <a:ea typeface="Times New Roman"/>
                          <a:cs typeface="Times New Roman"/>
                        </a:rPr>
                        <a:t>R.S Mawa Lantai 2</a:t>
                      </a:r>
                    </a:p>
                  </a:txBody>
                  <a:tcPr marL="68580" marR="68580" marT="0" marB="0"/>
                </a:tc>
                <a:extLst>
                  <a:ext uri="{0D108BD9-81ED-4DB2-BD59-A6C34878D82A}">
                    <a16:rowId xmlns:a16="http://schemas.microsoft.com/office/drawing/2014/main" val="10006"/>
                  </a:ext>
                </a:extLst>
              </a:tr>
              <a:tr h="261687">
                <a:tc>
                  <a:txBody>
                    <a:bodyPr/>
                    <a:lstStyle/>
                    <a:p>
                      <a:pPr algn="l">
                        <a:lnSpc>
                          <a:spcPct val="200000"/>
                        </a:lnSpc>
                        <a:spcAft>
                          <a:spcPts val="0"/>
                        </a:spcAft>
                      </a:pPr>
                      <a:r>
                        <a:rPr lang="id-ID" sz="1200">
                          <a:latin typeface="+mn-lt"/>
                          <a:ea typeface="Times New Roman"/>
                          <a:cs typeface="Times New Roman"/>
                        </a:rPr>
                        <a:t>13.00-13.30</a:t>
                      </a:r>
                    </a:p>
                  </a:txBody>
                  <a:tcPr marL="68580" marR="68580" marT="0" marB="0"/>
                </a:tc>
                <a:tc>
                  <a:txBody>
                    <a:bodyPr/>
                    <a:lstStyle/>
                    <a:p>
                      <a:pPr algn="l">
                        <a:lnSpc>
                          <a:spcPct val="200000"/>
                        </a:lnSpc>
                        <a:spcAft>
                          <a:spcPts val="0"/>
                        </a:spcAft>
                      </a:pPr>
                      <a:r>
                        <a:rPr lang="id-ID" sz="1200" dirty="0">
                          <a:latin typeface="+mn-lt"/>
                          <a:ea typeface="Times New Roman"/>
                          <a:cs typeface="Times New Roman"/>
                        </a:rPr>
                        <a:t>Pengkondisian Opening ceremony </a:t>
                      </a:r>
                    </a:p>
                  </a:txBody>
                  <a:tcPr marL="68580" marR="68580" marT="0" marB="0"/>
                </a:tc>
                <a:tc>
                  <a:txBody>
                    <a:bodyPr/>
                    <a:lstStyle/>
                    <a:p>
                      <a:pPr algn="l">
                        <a:lnSpc>
                          <a:spcPct val="200000"/>
                        </a:lnSpc>
                        <a:spcAft>
                          <a:spcPts val="0"/>
                        </a:spcAft>
                      </a:pPr>
                      <a:r>
                        <a:rPr lang="id-ID" sz="1200" dirty="0">
                          <a:latin typeface="+mn-lt"/>
                          <a:ea typeface="Times New Roman"/>
                          <a:cs typeface="Times New Roman"/>
                        </a:rPr>
                        <a:t>Aula Gedung F FKIP</a:t>
                      </a:r>
                    </a:p>
                  </a:txBody>
                  <a:tcPr marL="68580" marR="68580" marT="0" marB="0"/>
                </a:tc>
                <a:extLst>
                  <a:ext uri="{0D108BD9-81ED-4DB2-BD59-A6C34878D82A}">
                    <a16:rowId xmlns:a16="http://schemas.microsoft.com/office/drawing/2014/main" val="10007"/>
                  </a:ext>
                </a:extLst>
              </a:tr>
              <a:tr h="237622">
                <a:tc>
                  <a:txBody>
                    <a:bodyPr/>
                    <a:lstStyle/>
                    <a:p>
                      <a:pPr algn="l">
                        <a:lnSpc>
                          <a:spcPct val="200000"/>
                        </a:lnSpc>
                        <a:spcAft>
                          <a:spcPts val="0"/>
                        </a:spcAft>
                      </a:pPr>
                      <a:r>
                        <a:rPr lang="id-ID" sz="1200">
                          <a:latin typeface="+mn-lt"/>
                          <a:ea typeface="Times New Roman"/>
                          <a:cs typeface="Times New Roman"/>
                        </a:rPr>
                        <a:t>13.30-15.30</a:t>
                      </a:r>
                    </a:p>
                  </a:txBody>
                  <a:tcPr marL="68580" marR="68580" marT="0" marB="0"/>
                </a:tc>
                <a:tc>
                  <a:txBody>
                    <a:bodyPr/>
                    <a:lstStyle/>
                    <a:p>
                      <a:pPr algn="l">
                        <a:lnSpc>
                          <a:spcPct val="200000"/>
                        </a:lnSpc>
                        <a:spcAft>
                          <a:spcPts val="0"/>
                        </a:spcAft>
                      </a:pPr>
                      <a:r>
                        <a:rPr lang="id-ID" sz="1200">
                          <a:latin typeface="+mn-lt"/>
                          <a:ea typeface="Times New Roman"/>
                          <a:cs typeface="Times New Roman"/>
                        </a:rPr>
                        <a:t>Opening Ceremony</a:t>
                      </a:r>
                    </a:p>
                  </a:txBody>
                  <a:tcPr marL="68580" marR="68580" marT="0" marB="0"/>
                </a:tc>
                <a:tc>
                  <a:txBody>
                    <a:bodyPr/>
                    <a:lstStyle/>
                    <a:p>
                      <a:pPr algn="l">
                        <a:lnSpc>
                          <a:spcPct val="200000"/>
                        </a:lnSpc>
                        <a:spcAft>
                          <a:spcPts val="0"/>
                        </a:spcAft>
                      </a:pPr>
                      <a:r>
                        <a:rPr lang="id-ID" sz="1200" dirty="0">
                          <a:latin typeface="+mn-lt"/>
                          <a:ea typeface="Times New Roman"/>
                          <a:cs typeface="Times New Roman"/>
                        </a:rPr>
                        <a:t>Aula Gedung F FKIP</a:t>
                      </a:r>
                    </a:p>
                  </a:txBody>
                  <a:tcPr marL="68580" marR="68580" marT="0" marB="0"/>
                </a:tc>
                <a:extLst>
                  <a:ext uri="{0D108BD9-81ED-4DB2-BD59-A6C34878D82A}">
                    <a16:rowId xmlns:a16="http://schemas.microsoft.com/office/drawing/2014/main" val="10008"/>
                  </a:ext>
                </a:extLst>
              </a:tr>
              <a:tr h="284995">
                <a:tc>
                  <a:txBody>
                    <a:bodyPr/>
                    <a:lstStyle/>
                    <a:p>
                      <a:pPr algn="l">
                        <a:lnSpc>
                          <a:spcPct val="200000"/>
                        </a:lnSpc>
                        <a:spcAft>
                          <a:spcPts val="0"/>
                        </a:spcAft>
                      </a:pPr>
                      <a:r>
                        <a:rPr lang="id-ID" sz="1200" dirty="0">
                          <a:latin typeface="+mn-lt"/>
                          <a:ea typeface="Times New Roman"/>
                          <a:cs typeface="Times New Roman"/>
                        </a:rPr>
                        <a:t>15.30-</a:t>
                      </a:r>
                      <a:r>
                        <a:rPr lang="en-ID" sz="1200" dirty="0">
                          <a:latin typeface="+mn-lt"/>
                          <a:ea typeface="Times New Roman"/>
                          <a:cs typeface="Times New Roman"/>
                        </a:rPr>
                        <a:t>18.15</a:t>
                      </a:r>
                      <a:endParaRPr lang="id-ID" sz="1200" dirty="0">
                        <a:latin typeface="+mn-lt"/>
                        <a:ea typeface="Times New Roman"/>
                        <a:cs typeface="Times New Roman"/>
                      </a:endParaRPr>
                    </a:p>
                  </a:txBody>
                  <a:tcPr marL="68580" marR="68580" marT="0" marB="0"/>
                </a:tc>
                <a:tc>
                  <a:txBody>
                    <a:bodyPr/>
                    <a:lstStyle/>
                    <a:p>
                      <a:pPr algn="l">
                        <a:lnSpc>
                          <a:spcPct val="200000"/>
                        </a:lnSpc>
                        <a:spcAft>
                          <a:spcPts val="0"/>
                        </a:spcAft>
                      </a:pPr>
                      <a:r>
                        <a:rPr lang="id-ID" sz="1200" dirty="0">
                          <a:latin typeface="+mn-lt"/>
                          <a:ea typeface="Times New Roman"/>
                          <a:cs typeface="Times New Roman"/>
                        </a:rPr>
                        <a:t>ISHO</a:t>
                      </a:r>
                      <a:r>
                        <a:rPr lang="en-ID" sz="1200" dirty="0">
                          <a:latin typeface="+mn-lt"/>
                          <a:ea typeface="Times New Roman"/>
                          <a:cs typeface="Times New Roman"/>
                        </a:rPr>
                        <a:t>MA</a:t>
                      </a:r>
                      <a:endParaRPr lang="id-ID" sz="1200" dirty="0">
                        <a:latin typeface="+mn-lt"/>
                        <a:ea typeface="Times New Roman"/>
                        <a:cs typeface="Times New Roman"/>
                      </a:endParaRPr>
                    </a:p>
                  </a:txBody>
                  <a:tcPr marL="68580" marR="68580" marT="0" marB="0"/>
                </a:tc>
                <a:tc>
                  <a:txBody>
                    <a:bodyPr/>
                    <a:lstStyle/>
                    <a:p>
                      <a:pPr algn="l">
                        <a:lnSpc>
                          <a:spcPct val="200000"/>
                        </a:lnSpc>
                        <a:spcAft>
                          <a:spcPts val="0"/>
                        </a:spcAft>
                      </a:pPr>
                      <a:r>
                        <a:rPr lang="id-ID" sz="1200" dirty="0">
                          <a:latin typeface="+mn-lt"/>
                          <a:ea typeface="Times New Roman"/>
                          <a:cs typeface="Times New Roman"/>
                        </a:rPr>
                        <a:t>Student Center ,</a:t>
                      </a:r>
                      <a:r>
                        <a:rPr lang="id-ID" sz="1200" baseline="0" dirty="0">
                          <a:latin typeface="+mn-lt"/>
                          <a:ea typeface="Times New Roman"/>
                          <a:cs typeface="Times New Roman"/>
                        </a:rPr>
                        <a:t>  Masjid NH</a:t>
                      </a:r>
                      <a:endParaRPr lang="id-ID" sz="1200" dirty="0">
                        <a:latin typeface="+mn-lt"/>
                        <a:ea typeface="Times New Roman"/>
                        <a:cs typeface="Times New Roman"/>
                      </a:endParaRPr>
                    </a:p>
                  </a:txBody>
                  <a:tcPr marL="68580" marR="68580" marT="0" marB="0"/>
                </a:tc>
                <a:extLst>
                  <a:ext uri="{0D108BD9-81ED-4DB2-BD59-A6C34878D82A}">
                    <a16:rowId xmlns:a16="http://schemas.microsoft.com/office/drawing/2014/main" val="10009"/>
                  </a:ext>
                </a:extLst>
              </a:tr>
              <a:tr h="366761">
                <a:tc>
                  <a:txBody>
                    <a:bodyPr/>
                    <a:lstStyle/>
                    <a:p>
                      <a:pPr algn="l">
                        <a:lnSpc>
                          <a:spcPct val="200000"/>
                        </a:lnSpc>
                        <a:spcAft>
                          <a:spcPts val="0"/>
                        </a:spcAft>
                      </a:pPr>
                      <a:r>
                        <a:rPr lang="id-ID" sz="1200" dirty="0">
                          <a:latin typeface="+mn-lt"/>
                          <a:ea typeface="Times New Roman"/>
                          <a:cs typeface="Times New Roman"/>
                        </a:rPr>
                        <a:t>18.15-</a:t>
                      </a:r>
                      <a:r>
                        <a:rPr lang="en-ID" sz="1200" dirty="0">
                          <a:latin typeface="+mn-lt"/>
                          <a:ea typeface="Times New Roman"/>
                          <a:cs typeface="Times New Roman"/>
                        </a:rPr>
                        <a:t>20.00</a:t>
                      </a:r>
                      <a:endParaRPr lang="id-ID" sz="1200" dirty="0">
                        <a:latin typeface="+mn-lt"/>
                        <a:ea typeface="Times New Roman"/>
                        <a:cs typeface="Times New Roman"/>
                      </a:endParaRPr>
                    </a:p>
                  </a:txBody>
                  <a:tcPr marL="68580" marR="68580" marT="0" marB="0"/>
                </a:tc>
                <a:tc>
                  <a:txBody>
                    <a:bodyPr/>
                    <a:lstStyle/>
                    <a:p>
                      <a:pPr algn="l">
                        <a:lnSpc>
                          <a:spcPct val="200000"/>
                        </a:lnSpc>
                        <a:spcAft>
                          <a:spcPts val="0"/>
                        </a:spcAft>
                      </a:pPr>
                      <a:r>
                        <a:rPr lang="id-ID" sz="1200" dirty="0">
                          <a:latin typeface="+mn-lt"/>
                          <a:ea typeface="Times New Roman"/>
                          <a:cs typeface="Times New Roman"/>
                        </a:rPr>
                        <a:t>Welcome celebration</a:t>
                      </a:r>
                    </a:p>
                  </a:txBody>
                  <a:tcPr marL="68580" marR="68580" marT="0" marB="0"/>
                </a:tc>
                <a:tc>
                  <a:txBody>
                    <a:bodyPr/>
                    <a:lstStyle/>
                    <a:p>
                      <a:pPr algn="l">
                        <a:lnSpc>
                          <a:spcPct val="200000"/>
                        </a:lnSpc>
                        <a:spcAft>
                          <a:spcPts val="0"/>
                        </a:spcAft>
                      </a:pPr>
                      <a:r>
                        <a:rPr lang="id-ID" sz="1200" dirty="0">
                          <a:latin typeface="+mn-lt"/>
                          <a:ea typeface="Times New Roman"/>
                          <a:cs typeface="Times New Roman"/>
                        </a:rPr>
                        <a:t>Aula Gedung F FKIP</a:t>
                      </a:r>
                    </a:p>
                  </a:txBody>
                  <a:tcPr marL="68580" marR="68580" marT="0" marB="0"/>
                </a:tc>
                <a:extLst>
                  <a:ext uri="{0D108BD9-81ED-4DB2-BD59-A6C34878D82A}">
                    <a16:rowId xmlns:a16="http://schemas.microsoft.com/office/drawing/2014/main" val="10010"/>
                  </a:ext>
                </a:extLst>
              </a:tr>
              <a:tr h="419057">
                <a:tc>
                  <a:txBody>
                    <a:bodyPr/>
                    <a:lstStyle/>
                    <a:p>
                      <a:pPr algn="l">
                        <a:lnSpc>
                          <a:spcPct val="200000"/>
                        </a:lnSpc>
                        <a:spcAft>
                          <a:spcPts val="0"/>
                        </a:spcAft>
                      </a:pPr>
                      <a:r>
                        <a:rPr lang="id-ID" sz="1200" dirty="0">
                          <a:latin typeface="+mn-lt"/>
                          <a:ea typeface="Times New Roman"/>
                          <a:cs typeface="Times New Roman"/>
                        </a:rPr>
                        <a:t>20</a:t>
                      </a:r>
                      <a:r>
                        <a:rPr lang="en-ID" sz="1200" dirty="0">
                          <a:latin typeface="+mn-lt"/>
                          <a:ea typeface="Times New Roman"/>
                          <a:cs typeface="Times New Roman"/>
                        </a:rPr>
                        <a:t>.00</a:t>
                      </a:r>
                      <a:r>
                        <a:rPr lang="id-ID" sz="1200" dirty="0">
                          <a:latin typeface="+mn-lt"/>
                          <a:ea typeface="Times New Roman"/>
                          <a:cs typeface="Times New Roman"/>
                        </a:rPr>
                        <a:t>-2</a:t>
                      </a:r>
                      <a:r>
                        <a:rPr lang="en-ID" sz="1200" dirty="0">
                          <a:latin typeface="+mn-lt"/>
                          <a:ea typeface="Times New Roman"/>
                          <a:cs typeface="Times New Roman"/>
                        </a:rPr>
                        <a:t>2</a:t>
                      </a:r>
                      <a:r>
                        <a:rPr lang="id-ID" sz="1200" dirty="0">
                          <a:latin typeface="+mn-lt"/>
                          <a:ea typeface="Times New Roman"/>
                          <a:cs typeface="Times New Roman"/>
                        </a:rPr>
                        <a:t>.00</a:t>
                      </a:r>
                    </a:p>
                  </a:txBody>
                  <a:tcPr marL="68580" marR="68580" marT="0" marB="0"/>
                </a:tc>
                <a:tc>
                  <a:txBody>
                    <a:bodyPr/>
                    <a:lstStyle/>
                    <a:p>
                      <a:pPr algn="l">
                        <a:lnSpc>
                          <a:spcPct val="100000"/>
                        </a:lnSpc>
                        <a:spcAft>
                          <a:spcPts val="0"/>
                        </a:spcAft>
                      </a:pPr>
                      <a:r>
                        <a:rPr lang="id-ID" sz="1200" dirty="0">
                          <a:latin typeface="+mn-lt"/>
                          <a:ea typeface="Times New Roman"/>
                          <a:cs typeface="Times New Roman"/>
                        </a:rPr>
                        <a:t>Pengkondisian Peserta ke Penginapan</a:t>
                      </a:r>
                    </a:p>
                  </a:txBody>
                  <a:tcPr marL="68580" marR="68580" marT="0" marB="0"/>
                </a:tc>
                <a:tc>
                  <a:txBody>
                    <a:bodyPr/>
                    <a:lstStyle/>
                    <a:p>
                      <a:pPr algn="l">
                        <a:lnSpc>
                          <a:spcPct val="200000"/>
                        </a:lnSpc>
                        <a:spcAft>
                          <a:spcPts val="0"/>
                        </a:spcAft>
                      </a:pPr>
                      <a:r>
                        <a:rPr lang="id-ID" sz="1200" dirty="0">
                          <a:latin typeface="+mn-lt"/>
                          <a:ea typeface="Times New Roman"/>
                          <a:cs typeface="Times New Roman"/>
                        </a:rPr>
                        <a:t>Gedung B  Cdan E FKIP</a:t>
                      </a:r>
                    </a:p>
                  </a:txBody>
                  <a:tcPr marL="68580" marR="68580" marT="0" marB="0"/>
                </a:tc>
                <a:extLst>
                  <a:ext uri="{0D108BD9-81ED-4DB2-BD59-A6C34878D82A}">
                    <a16:rowId xmlns:a16="http://schemas.microsoft.com/office/drawing/2014/main" val="10011"/>
                  </a:ext>
                </a:extLst>
              </a:tr>
              <a:tr h="366761">
                <a:tc>
                  <a:txBody>
                    <a:bodyPr/>
                    <a:lstStyle/>
                    <a:p>
                      <a:pPr algn="l">
                        <a:lnSpc>
                          <a:spcPct val="200000"/>
                        </a:lnSpc>
                        <a:spcAft>
                          <a:spcPts val="0"/>
                        </a:spcAft>
                      </a:pPr>
                      <a:r>
                        <a:rPr lang="id-ID" sz="1200" dirty="0">
                          <a:latin typeface="+mn-lt"/>
                          <a:ea typeface="Times New Roman"/>
                          <a:cs typeface="Times New Roman"/>
                        </a:rPr>
                        <a:t>2</a:t>
                      </a:r>
                      <a:r>
                        <a:rPr lang="en-ID" sz="1200" dirty="0">
                          <a:latin typeface="+mn-lt"/>
                          <a:ea typeface="Times New Roman"/>
                          <a:cs typeface="Times New Roman"/>
                        </a:rPr>
                        <a:t>2</a:t>
                      </a:r>
                      <a:r>
                        <a:rPr lang="id-ID" sz="1200" dirty="0">
                          <a:latin typeface="+mn-lt"/>
                          <a:ea typeface="Times New Roman"/>
                          <a:cs typeface="Times New Roman"/>
                        </a:rPr>
                        <a:t>.00-Selesai</a:t>
                      </a:r>
                    </a:p>
                  </a:txBody>
                  <a:tcPr marL="68580" marR="68580" marT="0" marB="0"/>
                </a:tc>
                <a:tc>
                  <a:txBody>
                    <a:bodyPr/>
                    <a:lstStyle/>
                    <a:p>
                      <a:pPr algn="l">
                        <a:lnSpc>
                          <a:spcPct val="200000"/>
                        </a:lnSpc>
                        <a:spcAft>
                          <a:spcPts val="0"/>
                        </a:spcAft>
                      </a:pPr>
                      <a:r>
                        <a:rPr lang="id-ID" sz="1200">
                          <a:latin typeface="+mn-lt"/>
                          <a:ea typeface="Times New Roman"/>
                          <a:cs typeface="Times New Roman"/>
                        </a:rPr>
                        <a:t>Istirahat</a:t>
                      </a:r>
                    </a:p>
                  </a:txBody>
                  <a:tcPr marL="68580" marR="68580" marT="0" marB="0"/>
                </a:tc>
                <a:tc>
                  <a:txBody>
                    <a:bodyPr/>
                    <a:lstStyle/>
                    <a:p>
                      <a:pPr algn="l">
                        <a:lnSpc>
                          <a:spcPct val="200000"/>
                        </a:lnSpc>
                        <a:spcAft>
                          <a:spcPts val="0"/>
                        </a:spcAft>
                      </a:pPr>
                      <a:r>
                        <a:rPr lang="id-ID" sz="1200" dirty="0">
                          <a:latin typeface="+mn-lt"/>
                          <a:ea typeface="Times New Roman"/>
                          <a:cs typeface="Times New Roman"/>
                        </a:rPr>
                        <a:t>Gedung B C dan E FKIP</a:t>
                      </a:r>
                    </a:p>
                  </a:txBody>
                  <a:tcPr marL="68580" marR="68580" marT="0" marB="0"/>
                </a:tc>
                <a:extLst>
                  <a:ext uri="{0D108BD9-81ED-4DB2-BD59-A6C34878D82A}">
                    <a16:rowId xmlns:a16="http://schemas.microsoft.com/office/drawing/2014/main" val="10012"/>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0" name="Rectangle 9"/>
          <p:cNvSpPr/>
          <p:nvPr/>
        </p:nvSpPr>
        <p:spPr>
          <a:xfrm>
            <a:off x="3929058" y="1928802"/>
            <a:ext cx="6858048" cy="461665"/>
          </a:xfrm>
          <a:prstGeom prst="rect">
            <a:avLst/>
          </a:prstGeom>
        </p:spPr>
        <p:txBody>
          <a:bodyPr wrap="square">
            <a:spAutoFit/>
          </a:bodyPr>
          <a:lstStyle/>
          <a:p>
            <a:pPr algn="ctr"/>
            <a:r>
              <a:rPr lang="en-US" altLang="zh-CN" sz="2400" b="1" dirty="0"/>
              <a:t> </a:t>
            </a:r>
            <a:endParaRPr lang="en-US" sz="2400" dirty="0"/>
          </a:p>
        </p:txBody>
      </p:sp>
      <p:sp>
        <p:nvSpPr>
          <p:cNvPr id="14" name="Rectangle 13"/>
          <p:cNvSpPr/>
          <p:nvPr/>
        </p:nvSpPr>
        <p:spPr>
          <a:xfrm>
            <a:off x="642910" y="3214686"/>
            <a:ext cx="7500990" cy="369332"/>
          </a:xfrm>
          <a:prstGeom prst="rect">
            <a:avLst/>
          </a:prstGeom>
        </p:spPr>
        <p:txBody>
          <a:bodyPr wrap="square">
            <a:spAutoFit/>
          </a:bodyPr>
          <a:lstStyle/>
          <a:p>
            <a:pPr marL="714375" algn="just">
              <a:defRPr/>
            </a:pPr>
            <a:r>
              <a:rPr lang="id-ID" dirty="0"/>
              <a:t>	</a:t>
            </a:r>
            <a:endParaRPr lang="en-US" dirty="0"/>
          </a:p>
        </p:txBody>
      </p:sp>
      <p:graphicFrame>
        <p:nvGraphicFramePr>
          <p:cNvPr id="13" name="Table 12"/>
          <p:cNvGraphicFramePr>
            <a:graphicFrameLocks noGrp="1"/>
          </p:cNvGraphicFramePr>
          <p:nvPr/>
        </p:nvGraphicFramePr>
        <p:xfrm>
          <a:off x="857223" y="714352"/>
          <a:ext cx="7500990" cy="3981613"/>
        </p:xfrm>
        <a:graphic>
          <a:graphicData uri="http://schemas.openxmlformats.org/drawingml/2006/table">
            <a:tbl>
              <a:tblPr firstRow="1" bandRow="1">
                <a:tableStyleId>{72833802-FEF1-4C79-8D5D-14CF1EAF98D9}</a:tableStyleId>
              </a:tblPr>
              <a:tblGrid>
                <a:gridCol w="2500330">
                  <a:extLst>
                    <a:ext uri="{9D8B030D-6E8A-4147-A177-3AD203B41FA5}">
                      <a16:colId xmlns:a16="http://schemas.microsoft.com/office/drawing/2014/main" val="20000"/>
                    </a:ext>
                  </a:extLst>
                </a:gridCol>
                <a:gridCol w="2500330">
                  <a:extLst>
                    <a:ext uri="{9D8B030D-6E8A-4147-A177-3AD203B41FA5}">
                      <a16:colId xmlns:a16="http://schemas.microsoft.com/office/drawing/2014/main" val="20001"/>
                    </a:ext>
                  </a:extLst>
                </a:gridCol>
                <a:gridCol w="2500330">
                  <a:extLst>
                    <a:ext uri="{9D8B030D-6E8A-4147-A177-3AD203B41FA5}">
                      <a16:colId xmlns:a16="http://schemas.microsoft.com/office/drawing/2014/main" val="20002"/>
                    </a:ext>
                  </a:extLst>
                </a:gridCol>
              </a:tblGrid>
              <a:tr h="455418">
                <a:tc gridSpan="3">
                  <a:txBody>
                    <a:bodyPr/>
                    <a:lstStyle/>
                    <a:p>
                      <a:pPr algn="l">
                        <a:lnSpc>
                          <a:spcPct val="200000"/>
                        </a:lnSpc>
                        <a:spcAft>
                          <a:spcPts val="0"/>
                        </a:spcAft>
                      </a:pPr>
                      <a:r>
                        <a:rPr lang="id-ID" sz="1200" dirty="0"/>
                        <a:t>SABTU, 14 DESEMBER 2019</a:t>
                      </a:r>
                      <a:endParaRPr lang="id-ID" sz="1100" dirty="0">
                        <a:latin typeface="Arial"/>
                        <a:ea typeface="Times New Roman"/>
                        <a:cs typeface="Times New Roman"/>
                      </a:endParaRPr>
                    </a:p>
                  </a:txBody>
                  <a:tcPr marL="68580" marR="68580" marT="0" marB="0">
                    <a:solidFill>
                      <a:srgbClr val="CC3300"/>
                    </a:solidFill>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0000"/>
                  </a:ext>
                </a:extLst>
              </a:tr>
              <a:tr h="455418">
                <a:tc>
                  <a:txBody>
                    <a:bodyPr/>
                    <a:lstStyle/>
                    <a:p>
                      <a:pPr algn="l">
                        <a:lnSpc>
                          <a:spcPct val="200000"/>
                        </a:lnSpc>
                        <a:spcAft>
                          <a:spcPts val="0"/>
                        </a:spcAft>
                      </a:pPr>
                      <a:r>
                        <a:rPr lang="id-ID" sz="1400" dirty="0"/>
                        <a:t>04.00-06.00</a:t>
                      </a:r>
                      <a:endParaRPr lang="id-ID" sz="1400" dirty="0">
                        <a:latin typeface="+mn-lt"/>
                        <a:ea typeface="Times New Roman"/>
                        <a:cs typeface="Times New Roman"/>
                      </a:endParaRPr>
                    </a:p>
                  </a:txBody>
                  <a:tcPr marL="68580" marR="68580" marT="0" marB="0"/>
                </a:tc>
                <a:tc>
                  <a:txBody>
                    <a:bodyPr/>
                    <a:lstStyle/>
                    <a:p>
                      <a:pPr algn="l">
                        <a:lnSpc>
                          <a:spcPct val="200000"/>
                        </a:lnSpc>
                        <a:spcAft>
                          <a:spcPts val="0"/>
                        </a:spcAft>
                      </a:pPr>
                      <a:r>
                        <a:rPr lang="id-ID" sz="1400"/>
                        <a:t>MCK, sholat</a:t>
                      </a:r>
                      <a:endParaRPr lang="id-ID" sz="1400">
                        <a:latin typeface="+mn-lt"/>
                        <a:ea typeface="Times New Roman"/>
                        <a:cs typeface="Times New Roman"/>
                      </a:endParaRPr>
                    </a:p>
                  </a:txBody>
                  <a:tcPr marL="68580" marR="68580" marT="0" marB="0"/>
                </a:tc>
                <a:tc>
                  <a:txBody>
                    <a:bodyPr/>
                    <a:lstStyle/>
                    <a:p>
                      <a:pPr algn="l">
                        <a:lnSpc>
                          <a:spcPct val="200000"/>
                        </a:lnSpc>
                        <a:spcAft>
                          <a:spcPts val="0"/>
                        </a:spcAft>
                      </a:pPr>
                      <a:r>
                        <a:rPr lang="id-ID" sz="1400"/>
                        <a:t>Gedung B C dan E FKIP</a:t>
                      </a:r>
                      <a:endParaRPr lang="id-ID" sz="1400">
                        <a:latin typeface="+mn-lt"/>
                        <a:ea typeface="Times New Roman"/>
                        <a:cs typeface="Times New Roman"/>
                      </a:endParaRPr>
                    </a:p>
                  </a:txBody>
                  <a:tcPr marL="68580" marR="68580" marT="0" marB="0"/>
                </a:tc>
                <a:extLst>
                  <a:ext uri="{0D108BD9-81ED-4DB2-BD59-A6C34878D82A}">
                    <a16:rowId xmlns:a16="http://schemas.microsoft.com/office/drawing/2014/main" val="10001"/>
                  </a:ext>
                </a:extLst>
              </a:tr>
              <a:tr h="455418">
                <a:tc>
                  <a:txBody>
                    <a:bodyPr/>
                    <a:lstStyle/>
                    <a:p>
                      <a:pPr algn="l">
                        <a:lnSpc>
                          <a:spcPct val="200000"/>
                        </a:lnSpc>
                        <a:spcAft>
                          <a:spcPts val="0"/>
                        </a:spcAft>
                      </a:pPr>
                      <a:r>
                        <a:rPr lang="id-ID" sz="1400" dirty="0"/>
                        <a:t>06.00-07.00</a:t>
                      </a:r>
                      <a:endParaRPr lang="id-ID" sz="1400" dirty="0">
                        <a:latin typeface="+mn-lt"/>
                        <a:ea typeface="Times New Roman"/>
                        <a:cs typeface="Times New Roman"/>
                      </a:endParaRPr>
                    </a:p>
                  </a:txBody>
                  <a:tcPr marL="68580" marR="68580" marT="0" marB="0"/>
                </a:tc>
                <a:tc>
                  <a:txBody>
                    <a:bodyPr/>
                    <a:lstStyle/>
                    <a:p>
                      <a:pPr algn="l">
                        <a:lnSpc>
                          <a:spcPct val="200000"/>
                        </a:lnSpc>
                        <a:spcAft>
                          <a:spcPts val="0"/>
                        </a:spcAft>
                      </a:pPr>
                      <a:r>
                        <a:rPr lang="id-ID" sz="1400"/>
                        <a:t>Makan</a:t>
                      </a:r>
                      <a:endParaRPr lang="id-ID" sz="1400">
                        <a:latin typeface="+mn-lt"/>
                        <a:ea typeface="Times New Roman"/>
                        <a:cs typeface="Times New Roman"/>
                      </a:endParaRPr>
                    </a:p>
                  </a:txBody>
                  <a:tcPr marL="68580" marR="68580" marT="0" marB="0"/>
                </a:tc>
                <a:tc>
                  <a:txBody>
                    <a:bodyPr/>
                    <a:lstStyle/>
                    <a:p>
                      <a:pPr algn="l">
                        <a:lnSpc>
                          <a:spcPct val="200000"/>
                        </a:lnSpc>
                        <a:spcAft>
                          <a:spcPts val="0"/>
                        </a:spcAft>
                      </a:pPr>
                      <a:r>
                        <a:rPr lang="id-ID" sz="1400"/>
                        <a:t>Gedung B  C dan E FKIP</a:t>
                      </a:r>
                      <a:endParaRPr lang="id-ID" sz="1400">
                        <a:latin typeface="+mn-lt"/>
                        <a:ea typeface="Times New Roman"/>
                        <a:cs typeface="Times New Roman"/>
                      </a:endParaRPr>
                    </a:p>
                  </a:txBody>
                  <a:tcPr marL="68580" marR="68580" marT="0" marB="0"/>
                </a:tc>
                <a:extLst>
                  <a:ext uri="{0D108BD9-81ED-4DB2-BD59-A6C34878D82A}">
                    <a16:rowId xmlns:a16="http://schemas.microsoft.com/office/drawing/2014/main" val="10002"/>
                  </a:ext>
                </a:extLst>
              </a:tr>
              <a:tr h="455418">
                <a:tc>
                  <a:txBody>
                    <a:bodyPr/>
                    <a:lstStyle/>
                    <a:p>
                      <a:pPr algn="l">
                        <a:lnSpc>
                          <a:spcPct val="200000"/>
                        </a:lnSpc>
                        <a:spcAft>
                          <a:spcPts val="0"/>
                        </a:spcAft>
                      </a:pPr>
                      <a:r>
                        <a:rPr lang="id-ID" sz="1400" dirty="0"/>
                        <a:t>07.00-07.30</a:t>
                      </a:r>
                      <a:endParaRPr lang="id-ID" sz="1400" dirty="0">
                        <a:latin typeface="+mn-lt"/>
                        <a:ea typeface="Times New Roman"/>
                        <a:cs typeface="Times New Roman"/>
                      </a:endParaRPr>
                    </a:p>
                  </a:txBody>
                  <a:tcPr marL="68580" marR="68580" marT="0" marB="0"/>
                </a:tc>
                <a:tc>
                  <a:txBody>
                    <a:bodyPr/>
                    <a:lstStyle/>
                    <a:p>
                      <a:pPr algn="l">
                        <a:lnSpc>
                          <a:spcPct val="200000"/>
                        </a:lnSpc>
                        <a:spcAft>
                          <a:spcPts val="0"/>
                        </a:spcAft>
                      </a:pPr>
                      <a:r>
                        <a:rPr lang="id-ID" sz="1400" dirty="0"/>
                        <a:t>Pengondisian ke tempat lomba</a:t>
                      </a:r>
                      <a:endParaRPr lang="id-ID" sz="1400" dirty="0">
                        <a:latin typeface="+mn-lt"/>
                        <a:ea typeface="Times New Roman"/>
                        <a:cs typeface="Times New Roman"/>
                      </a:endParaRPr>
                    </a:p>
                  </a:txBody>
                  <a:tcPr marL="68580" marR="68580" marT="0" marB="0"/>
                </a:tc>
                <a:tc>
                  <a:txBody>
                    <a:bodyPr/>
                    <a:lstStyle/>
                    <a:p>
                      <a:pPr algn="l">
                        <a:lnSpc>
                          <a:spcPct val="200000"/>
                        </a:lnSpc>
                        <a:spcAft>
                          <a:spcPts val="0"/>
                        </a:spcAft>
                      </a:pPr>
                      <a:r>
                        <a:rPr lang="id-ID" sz="1400"/>
                        <a:t>Gelora Pendidikan</a:t>
                      </a:r>
                      <a:endParaRPr lang="id-ID" sz="1400">
                        <a:latin typeface="+mn-lt"/>
                        <a:ea typeface="Times New Roman"/>
                        <a:cs typeface="Times New Roman"/>
                      </a:endParaRPr>
                    </a:p>
                  </a:txBody>
                  <a:tcPr marL="68580" marR="68580" marT="0" marB="0"/>
                </a:tc>
                <a:extLst>
                  <a:ext uri="{0D108BD9-81ED-4DB2-BD59-A6C34878D82A}">
                    <a16:rowId xmlns:a16="http://schemas.microsoft.com/office/drawing/2014/main" val="10003"/>
                  </a:ext>
                </a:extLst>
              </a:tr>
              <a:tr h="455418">
                <a:tc>
                  <a:txBody>
                    <a:bodyPr/>
                    <a:lstStyle/>
                    <a:p>
                      <a:pPr algn="l">
                        <a:lnSpc>
                          <a:spcPct val="200000"/>
                        </a:lnSpc>
                        <a:spcAft>
                          <a:spcPts val="0"/>
                        </a:spcAft>
                      </a:pPr>
                      <a:r>
                        <a:rPr lang="id-ID" sz="1400"/>
                        <a:t>07.30-17.30</a:t>
                      </a:r>
                      <a:endParaRPr lang="id-ID" sz="1400">
                        <a:latin typeface="+mn-lt"/>
                        <a:ea typeface="Times New Roman"/>
                        <a:cs typeface="Times New Roman"/>
                      </a:endParaRPr>
                    </a:p>
                  </a:txBody>
                  <a:tcPr marL="68580" marR="68580" marT="0" marB="0"/>
                </a:tc>
                <a:tc>
                  <a:txBody>
                    <a:bodyPr/>
                    <a:lstStyle/>
                    <a:p>
                      <a:pPr algn="l">
                        <a:lnSpc>
                          <a:spcPct val="200000"/>
                        </a:lnSpc>
                        <a:spcAft>
                          <a:spcPts val="0"/>
                        </a:spcAft>
                      </a:pPr>
                      <a:r>
                        <a:rPr lang="id-ID" sz="1400" dirty="0"/>
                        <a:t>Perlombaan( PPKB, Pemetaan, Desain Alat</a:t>
                      </a:r>
                      <a:r>
                        <a:rPr lang="id-ID" sz="1400" baseline="0" dirty="0"/>
                        <a:t> Filtrasi Air</a:t>
                      </a:r>
                      <a:r>
                        <a:rPr lang="id-ID" sz="1400" dirty="0"/>
                        <a:t>)</a:t>
                      </a:r>
                      <a:endParaRPr lang="id-ID" sz="1400" dirty="0">
                        <a:latin typeface="+mn-lt"/>
                        <a:ea typeface="Times New Roman"/>
                        <a:cs typeface="Times New Roman"/>
                      </a:endParaRPr>
                    </a:p>
                  </a:txBody>
                  <a:tcPr marL="68580" marR="68580" marT="0" marB="0"/>
                </a:tc>
                <a:tc>
                  <a:txBody>
                    <a:bodyPr/>
                    <a:lstStyle/>
                    <a:p>
                      <a:pPr algn="l">
                        <a:lnSpc>
                          <a:spcPct val="200000"/>
                        </a:lnSpc>
                        <a:spcAft>
                          <a:spcPts val="0"/>
                        </a:spcAft>
                      </a:pPr>
                      <a:r>
                        <a:rPr lang="id-ID" sz="1400" dirty="0"/>
                        <a:t>FISIP</a:t>
                      </a:r>
                      <a:r>
                        <a:rPr lang="id-ID" sz="1400" baseline="0" dirty="0"/>
                        <a:t> dan FEB</a:t>
                      </a:r>
                      <a:r>
                        <a:rPr lang="id-ID" sz="1400" dirty="0"/>
                        <a:t>, Ruang Sidang  Mawa lantai 2,</a:t>
                      </a:r>
                      <a:r>
                        <a:rPr lang="id-ID" sz="1400" baseline="0" dirty="0"/>
                        <a:t> Gedung FKIP</a:t>
                      </a:r>
                      <a:endParaRPr lang="id-ID" sz="1400" dirty="0">
                        <a:latin typeface="+mn-lt"/>
                        <a:ea typeface="Times New Roman"/>
                        <a:cs typeface="Times New Roman"/>
                      </a:endParaRPr>
                    </a:p>
                  </a:txBody>
                  <a:tcPr marL="68580" marR="68580" marT="0" marB="0"/>
                </a:tc>
                <a:extLst>
                  <a:ext uri="{0D108BD9-81ED-4DB2-BD59-A6C34878D82A}">
                    <a16:rowId xmlns:a16="http://schemas.microsoft.com/office/drawing/2014/main" val="10004"/>
                  </a:ext>
                </a:extLst>
              </a:tr>
              <a:tr h="455418">
                <a:tc>
                  <a:txBody>
                    <a:bodyPr/>
                    <a:lstStyle/>
                    <a:p>
                      <a:pPr algn="l">
                        <a:lnSpc>
                          <a:spcPct val="200000"/>
                        </a:lnSpc>
                        <a:spcAft>
                          <a:spcPts val="0"/>
                        </a:spcAft>
                      </a:pPr>
                      <a:r>
                        <a:rPr lang="id-ID" sz="1400" dirty="0"/>
                        <a:t>17.30-19.15</a:t>
                      </a:r>
                      <a:endParaRPr lang="id-ID" sz="1400" dirty="0">
                        <a:latin typeface="+mn-lt"/>
                        <a:ea typeface="Times New Roman"/>
                        <a:cs typeface="Times New Roman"/>
                      </a:endParaRPr>
                    </a:p>
                  </a:txBody>
                  <a:tcPr marL="68580" marR="68580" marT="0" marB="0"/>
                </a:tc>
                <a:tc>
                  <a:txBody>
                    <a:bodyPr/>
                    <a:lstStyle/>
                    <a:p>
                      <a:pPr algn="l">
                        <a:lnSpc>
                          <a:spcPct val="200000"/>
                        </a:lnSpc>
                        <a:spcAft>
                          <a:spcPts val="0"/>
                        </a:spcAft>
                      </a:pPr>
                      <a:r>
                        <a:rPr lang="id-ID" sz="1400" dirty="0"/>
                        <a:t>ISHOMA</a:t>
                      </a:r>
                      <a:endParaRPr lang="id-ID" sz="1400" dirty="0">
                        <a:latin typeface="+mn-lt"/>
                        <a:ea typeface="Times New Roman"/>
                        <a:cs typeface="Times New Roman"/>
                      </a:endParaRPr>
                    </a:p>
                  </a:txBody>
                  <a:tcPr marL="68580" marR="68580" marT="0" marB="0"/>
                </a:tc>
                <a:tc>
                  <a:txBody>
                    <a:bodyPr/>
                    <a:lstStyle/>
                    <a:p>
                      <a:pPr algn="l">
                        <a:lnSpc>
                          <a:spcPct val="200000"/>
                        </a:lnSpc>
                        <a:spcAft>
                          <a:spcPts val="0"/>
                        </a:spcAft>
                      </a:pPr>
                      <a:r>
                        <a:rPr lang="id-ID" sz="1400" dirty="0"/>
                        <a:t>Gedung B  C dan E FKIP</a:t>
                      </a:r>
                      <a:endParaRPr lang="id-ID" sz="1400" dirty="0">
                        <a:latin typeface="+mn-lt"/>
                        <a:ea typeface="Times New Roman"/>
                        <a:cs typeface="Times New Roman"/>
                      </a:endParaRPr>
                    </a:p>
                  </a:txBody>
                  <a:tcPr marL="68580" marR="68580" marT="0" marB="0"/>
                </a:tc>
                <a:extLst>
                  <a:ext uri="{0D108BD9-81ED-4DB2-BD59-A6C34878D82A}">
                    <a16:rowId xmlns:a16="http://schemas.microsoft.com/office/drawing/2014/main" val="10005"/>
                  </a:ext>
                </a:extLst>
              </a:tr>
              <a:tr h="455418">
                <a:tc>
                  <a:txBody>
                    <a:bodyPr/>
                    <a:lstStyle/>
                    <a:p>
                      <a:pPr algn="l">
                        <a:lnSpc>
                          <a:spcPct val="200000"/>
                        </a:lnSpc>
                        <a:spcAft>
                          <a:spcPts val="0"/>
                        </a:spcAft>
                      </a:pPr>
                      <a:r>
                        <a:rPr lang="id-ID" sz="1400" dirty="0"/>
                        <a:t>19.15-22.00</a:t>
                      </a:r>
                      <a:endParaRPr lang="id-ID" sz="1400" dirty="0">
                        <a:latin typeface="+mn-lt"/>
                        <a:ea typeface="Times New Roman"/>
                        <a:cs typeface="Times New Roman"/>
                      </a:endParaRPr>
                    </a:p>
                  </a:txBody>
                  <a:tcPr marL="68580" marR="68580" marT="0" marB="0"/>
                </a:tc>
                <a:tc>
                  <a:txBody>
                    <a:bodyPr/>
                    <a:lstStyle/>
                    <a:p>
                      <a:pPr algn="l">
                        <a:lnSpc>
                          <a:spcPct val="200000"/>
                        </a:lnSpc>
                        <a:spcAft>
                          <a:spcPts val="0"/>
                        </a:spcAft>
                      </a:pPr>
                      <a:r>
                        <a:rPr lang="id-ID" sz="1400"/>
                        <a:t>Pensi</a:t>
                      </a:r>
                      <a:endParaRPr lang="id-ID" sz="1400">
                        <a:latin typeface="+mn-lt"/>
                        <a:ea typeface="Times New Roman"/>
                        <a:cs typeface="Times New Roman"/>
                      </a:endParaRPr>
                    </a:p>
                  </a:txBody>
                  <a:tcPr marL="68580" marR="68580" marT="0" marB="0"/>
                </a:tc>
                <a:tc>
                  <a:txBody>
                    <a:bodyPr/>
                    <a:lstStyle/>
                    <a:p>
                      <a:pPr algn="l">
                        <a:lnSpc>
                          <a:spcPct val="200000"/>
                        </a:lnSpc>
                        <a:spcAft>
                          <a:spcPts val="0"/>
                        </a:spcAft>
                      </a:pPr>
                      <a:r>
                        <a:rPr lang="id-ID" sz="1400" dirty="0"/>
                        <a:t>Gelora Pendidikan</a:t>
                      </a:r>
                      <a:endParaRPr lang="id-ID" sz="1400" dirty="0">
                        <a:latin typeface="+mn-lt"/>
                        <a:ea typeface="Times New Roman"/>
                        <a:cs typeface="Times New Roman"/>
                      </a:endParaRPr>
                    </a:p>
                  </a:txBody>
                  <a:tcPr marL="68580" marR="68580" marT="0" marB="0"/>
                </a:tc>
                <a:extLst>
                  <a:ext uri="{0D108BD9-81ED-4DB2-BD59-A6C34878D82A}">
                    <a16:rowId xmlns:a16="http://schemas.microsoft.com/office/drawing/2014/main" val="10006"/>
                  </a:ext>
                </a:extLst>
              </a:tr>
              <a:tr h="455418">
                <a:tc>
                  <a:txBody>
                    <a:bodyPr/>
                    <a:lstStyle/>
                    <a:p>
                      <a:pPr algn="l">
                        <a:lnSpc>
                          <a:spcPct val="200000"/>
                        </a:lnSpc>
                        <a:spcAft>
                          <a:spcPts val="0"/>
                        </a:spcAft>
                      </a:pPr>
                      <a:r>
                        <a:rPr lang="id-ID" sz="1400"/>
                        <a:t>22.00</a:t>
                      </a:r>
                      <a:endParaRPr lang="id-ID" sz="1400">
                        <a:latin typeface="+mn-lt"/>
                        <a:ea typeface="Times New Roman"/>
                        <a:cs typeface="Times New Roman"/>
                      </a:endParaRPr>
                    </a:p>
                  </a:txBody>
                  <a:tcPr marL="68580" marR="68580" marT="0" marB="0"/>
                </a:tc>
                <a:tc>
                  <a:txBody>
                    <a:bodyPr/>
                    <a:lstStyle/>
                    <a:p>
                      <a:pPr algn="l">
                        <a:lnSpc>
                          <a:spcPct val="200000"/>
                        </a:lnSpc>
                        <a:spcAft>
                          <a:spcPts val="0"/>
                        </a:spcAft>
                      </a:pPr>
                      <a:r>
                        <a:rPr lang="id-ID" sz="1400"/>
                        <a:t>Istirahat</a:t>
                      </a:r>
                      <a:endParaRPr lang="id-ID" sz="1400">
                        <a:latin typeface="+mn-lt"/>
                        <a:ea typeface="Times New Roman"/>
                        <a:cs typeface="Times New Roman"/>
                      </a:endParaRPr>
                    </a:p>
                  </a:txBody>
                  <a:tcPr marL="68580" marR="68580" marT="0" marB="0"/>
                </a:tc>
                <a:tc>
                  <a:txBody>
                    <a:bodyPr/>
                    <a:lstStyle/>
                    <a:p>
                      <a:pPr algn="l">
                        <a:lnSpc>
                          <a:spcPct val="200000"/>
                        </a:lnSpc>
                        <a:spcAft>
                          <a:spcPts val="0"/>
                        </a:spcAft>
                      </a:pPr>
                      <a:r>
                        <a:rPr lang="id-ID" sz="1400" dirty="0"/>
                        <a:t>Gedung B C dan E FKIP</a:t>
                      </a:r>
                      <a:endParaRPr lang="id-ID" sz="1400" dirty="0">
                        <a:latin typeface="+mn-lt"/>
                        <a:ea typeface="Times New Roman"/>
                        <a:cs typeface="Times New Roman"/>
                      </a:endParaRPr>
                    </a:p>
                  </a:txBody>
                  <a:tcPr marL="68580" marR="68580" marT="0" marB="0"/>
                </a:tc>
                <a:extLst>
                  <a:ext uri="{0D108BD9-81ED-4DB2-BD59-A6C34878D82A}">
                    <a16:rowId xmlns:a16="http://schemas.microsoft.com/office/drawing/2014/main" val="10007"/>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0" name="Rectangle 9"/>
          <p:cNvSpPr/>
          <p:nvPr/>
        </p:nvSpPr>
        <p:spPr>
          <a:xfrm>
            <a:off x="3929058" y="1928802"/>
            <a:ext cx="6858048" cy="461665"/>
          </a:xfrm>
          <a:prstGeom prst="rect">
            <a:avLst/>
          </a:prstGeom>
        </p:spPr>
        <p:txBody>
          <a:bodyPr wrap="square">
            <a:spAutoFit/>
          </a:bodyPr>
          <a:lstStyle/>
          <a:p>
            <a:pPr algn="ctr"/>
            <a:r>
              <a:rPr lang="en-US" altLang="zh-CN" sz="2400" b="1" dirty="0"/>
              <a:t> </a:t>
            </a:r>
            <a:endParaRPr lang="en-US" sz="2400" dirty="0"/>
          </a:p>
        </p:txBody>
      </p:sp>
      <p:sp>
        <p:nvSpPr>
          <p:cNvPr id="14" name="Rectangle 13"/>
          <p:cNvSpPr/>
          <p:nvPr/>
        </p:nvSpPr>
        <p:spPr>
          <a:xfrm>
            <a:off x="642910" y="3214686"/>
            <a:ext cx="7500990" cy="369332"/>
          </a:xfrm>
          <a:prstGeom prst="rect">
            <a:avLst/>
          </a:prstGeom>
        </p:spPr>
        <p:txBody>
          <a:bodyPr wrap="square">
            <a:spAutoFit/>
          </a:bodyPr>
          <a:lstStyle/>
          <a:p>
            <a:pPr marL="714375" algn="just">
              <a:defRPr/>
            </a:pPr>
            <a:r>
              <a:rPr lang="id-ID" dirty="0"/>
              <a:t>	</a:t>
            </a:r>
            <a:endParaRPr lang="en-US" dirty="0"/>
          </a:p>
        </p:txBody>
      </p:sp>
      <p:sp>
        <p:nvSpPr>
          <p:cNvPr id="11" name="TextBox 10"/>
          <p:cNvSpPr txBox="1"/>
          <p:nvPr/>
        </p:nvSpPr>
        <p:spPr>
          <a:xfrm>
            <a:off x="428564" y="571480"/>
            <a:ext cx="8715436" cy="928694"/>
          </a:xfrm>
          <a:prstGeom prst="rect">
            <a:avLst/>
          </a:prstGeom>
          <a:noFill/>
        </p:spPr>
        <p:txBody>
          <a:bodyPr wrap="square" rtlCol="0">
            <a:spAutoFit/>
          </a:bodyPr>
          <a:lstStyle/>
          <a:p>
            <a:pPr algn="ctr"/>
            <a:endParaRPr lang="id-ID" sz="5400" b="1" dirty="0"/>
          </a:p>
        </p:txBody>
      </p:sp>
      <p:graphicFrame>
        <p:nvGraphicFramePr>
          <p:cNvPr id="12" name="Table 11"/>
          <p:cNvGraphicFramePr>
            <a:graphicFrameLocks noGrp="1"/>
          </p:cNvGraphicFramePr>
          <p:nvPr/>
        </p:nvGraphicFramePr>
        <p:xfrm>
          <a:off x="857224" y="642918"/>
          <a:ext cx="8072493" cy="4714907"/>
        </p:xfrm>
        <a:graphic>
          <a:graphicData uri="http://schemas.openxmlformats.org/drawingml/2006/table">
            <a:tbl>
              <a:tblPr firstRow="1" bandRow="1">
                <a:tableStyleId>{72833802-FEF1-4C79-8D5D-14CF1EAF98D9}</a:tableStyleId>
              </a:tblPr>
              <a:tblGrid>
                <a:gridCol w="2690831">
                  <a:extLst>
                    <a:ext uri="{9D8B030D-6E8A-4147-A177-3AD203B41FA5}">
                      <a16:colId xmlns:a16="http://schemas.microsoft.com/office/drawing/2014/main" val="20000"/>
                    </a:ext>
                  </a:extLst>
                </a:gridCol>
                <a:gridCol w="2690831">
                  <a:extLst>
                    <a:ext uri="{9D8B030D-6E8A-4147-A177-3AD203B41FA5}">
                      <a16:colId xmlns:a16="http://schemas.microsoft.com/office/drawing/2014/main" val="20001"/>
                    </a:ext>
                  </a:extLst>
                </a:gridCol>
                <a:gridCol w="2690831">
                  <a:extLst>
                    <a:ext uri="{9D8B030D-6E8A-4147-A177-3AD203B41FA5}">
                      <a16:colId xmlns:a16="http://schemas.microsoft.com/office/drawing/2014/main" val="20002"/>
                    </a:ext>
                  </a:extLst>
                </a:gridCol>
              </a:tblGrid>
              <a:tr h="352774">
                <a:tc gridSpan="3">
                  <a:txBody>
                    <a:bodyPr/>
                    <a:lstStyle/>
                    <a:p>
                      <a:pPr algn="l">
                        <a:lnSpc>
                          <a:spcPct val="200000"/>
                        </a:lnSpc>
                        <a:spcAft>
                          <a:spcPts val="0"/>
                        </a:spcAft>
                      </a:pPr>
                      <a:r>
                        <a:rPr lang="id-ID" sz="1200" b="1" dirty="0">
                          <a:latin typeface="Times New Roman"/>
                          <a:ea typeface="Times New Roman"/>
                          <a:cs typeface="Times New Roman"/>
                        </a:rPr>
                        <a:t>MINGGU, 15 DESEMBER 2019</a:t>
                      </a:r>
                      <a:endParaRPr lang="id-ID" sz="1100" dirty="0">
                        <a:latin typeface="Arial"/>
                        <a:ea typeface="Times New Roman"/>
                        <a:cs typeface="Times New Roman"/>
                      </a:endParaRPr>
                    </a:p>
                  </a:txBody>
                  <a:tcPr marL="68580" marR="68580" marT="0" marB="0"/>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10000"/>
                  </a:ext>
                </a:extLst>
              </a:tr>
              <a:tr h="352774">
                <a:tc>
                  <a:txBody>
                    <a:bodyPr/>
                    <a:lstStyle/>
                    <a:p>
                      <a:pPr algn="l">
                        <a:lnSpc>
                          <a:spcPct val="200000"/>
                        </a:lnSpc>
                        <a:spcAft>
                          <a:spcPts val="0"/>
                        </a:spcAft>
                      </a:pPr>
                      <a:r>
                        <a:rPr lang="id-ID" sz="1200" dirty="0">
                          <a:latin typeface="Times New Roman"/>
                          <a:ea typeface="Times New Roman"/>
                          <a:cs typeface="Times New Roman"/>
                        </a:rPr>
                        <a:t>04.00-06.00</a:t>
                      </a:r>
                      <a:endParaRPr lang="id-ID" sz="1100" dirty="0">
                        <a:latin typeface="Arial"/>
                        <a:ea typeface="Times New Roman"/>
                        <a:cs typeface="Times New Roman"/>
                      </a:endParaRPr>
                    </a:p>
                  </a:txBody>
                  <a:tcPr marL="68580" marR="68580" marT="0" marB="0"/>
                </a:tc>
                <a:tc>
                  <a:txBody>
                    <a:bodyPr/>
                    <a:lstStyle/>
                    <a:p>
                      <a:pPr algn="l">
                        <a:lnSpc>
                          <a:spcPct val="200000"/>
                        </a:lnSpc>
                        <a:spcAft>
                          <a:spcPts val="0"/>
                        </a:spcAft>
                      </a:pPr>
                      <a:r>
                        <a:rPr lang="id-ID" sz="1200">
                          <a:latin typeface="Times New Roman"/>
                          <a:ea typeface="Times New Roman"/>
                          <a:cs typeface="Times New Roman"/>
                        </a:rPr>
                        <a:t>MCK, Sholat</a:t>
                      </a:r>
                      <a:endParaRPr lang="id-ID" sz="1100">
                        <a:latin typeface="Arial"/>
                        <a:ea typeface="Times New Roman"/>
                        <a:cs typeface="Times New Roman"/>
                      </a:endParaRPr>
                    </a:p>
                  </a:txBody>
                  <a:tcPr marL="68580" marR="68580" marT="0" marB="0"/>
                </a:tc>
                <a:tc>
                  <a:txBody>
                    <a:bodyPr/>
                    <a:lstStyle/>
                    <a:p>
                      <a:pPr algn="l">
                        <a:lnSpc>
                          <a:spcPct val="200000"/>
                        </a:lnSpc>
                        <a:spcAft>
                          <a:spcPts val="0"/>
                        </a:spcAft>
                      </a:pPr>
                      <a:r>
                        <a:rPr lang="id-ID" sz="1200">
                          <a:latin typeface="Times New Roman"/>
                          <a:ea typeface="Times New Roman"/>
                          <a:cs typeface="Times New Roman"/>
                        </a:rPr>
                        <a:t>Gedung B C dan E FKIP</a:t>
                      </a:r>
                      <a:endParaRPr lang="id-ID" sz="1100">
                        <a:latin typeface="Arial"/>
                        <a:ea typeface="Times New Roman"/>
                        <a:cs typeface="Times New Roman"/>
                      </a:endParaRPr>
                    </a:p>
                  </a:txBody>
                  <a:tcPr marL="68580" marR="68580" marT="0" marB="0"/>
                </a:tc>
                <a:extLst>
                  <a:ext uri="{0D108BD9-81ED-4DB2-BD59-A6C34878D82A}">
                    <a16:rowId xmlns:a16="http://schemas.microsoft.com/office/drawing/2014/main" val="10001"/>
                  </a:ext>
                </a:extLst>
              </a:tr>
              <a:tr h="352774">
                <a:tc>
                  <a:txBody>
                    <a:bodyPr/>
                    <a:lstStyle/>
                    <a:p>
                      <a:pPr algn="l">
                        <a:lnSpc>
                          <a:spcPct val="200000"/>
                        </a:lnSpc>
                        <a:spcAft>
                          <a:spcPts val="0"/>
                        </a:spcAft>
                      </a:pPr>
                      <a:r>
                        <a:rPr lang="id-ID" sz="1200" dirty="0">
                          <a:latin typeface="Times New Roman"/>
                          <a:ea typeface="Times New Roman"/>
                          <a:cs typeface="Times New Roman"/>
                        </a:rPr>
                        <a:t>06.00-07.00</a:t>
                      </a:r>
                      <a:endParaRPr lang="id-ID" sz="1100" dirty="0">
                        <a:latin typeface="Arial"/>
                        <a:ea typeface="Times New Roman"/>
                        <a:cs typeface="Times New Roman"/>
                      </a:endParaRPr>
                    </a:p>
                  </a:txBody>
                  <a:tcPr marL="68580" marR="68580" marT="0" marB="0"/>
                </a:tc>
                <a:tc>
                  <a:txBody>
                    <a:bodyPr/>
                    <a:lstStyle/>
                    <a:p>
                      <a:pPr algn="l">
                        <a:lnSpc>
                          <a:spcPct val="200000"/>
                        </a:lnSpc>
                        <a:spcAft>
                          <a:spcPts val="0"/>
                        </a:spcAft>
                      </a:pPr>
                      <a:r>
                        <a:rPr lang="id-ID" sz="1200" dirty="0">
                          <a:latin typeface="Times New Roman"/>
                          <a:ea typeface="Times New Roman"/>
                          <a:cs typeface="Times New Roman"/>
                        </a:rPr>
                        <a:t>Senam</a:t>
                      </a:r>
                      <a:endParaRPr lang="id-ID" sz="1100" dirty="0">
                        <a:latin typeface="Arial"/>
                        <a:ea typeface="Times New Roman"/>
                        <a:cs typeface="Times New Roman"/>
                      </a:endParaRPr>
                    </a:p>
                  </a:txBody>
                  <a:tcPr marL="68580" marR="68580" marT="0" marB="0"/>
                </a:tc>
                <a:tc>
                  <a:txBody>
                    <a:bodyPr/>
                    <a:lstStyle/>
                    <a:p>
                      <a:pPr algn="l">
                        <a:lnSpc>
                          <a:spcPct val="200000"/>
                        </a:lnSpc>
                        <a:spcAft>
                          <a:spcPts val="0"/>
                        </a:spcAft>
                      </a:pPr>
                      <a:r>
                        <a:rPr lang="id-ID" sz="1200" dirty="0">
                          <a:latin typeface="Times New Roman"/>
                          <a:ea typeface="Times New Roman"/>
                          <a:cs typeface="Times New Roman"/>
                        </a:rPr>
                        <a:t>Depan Gedung B FKIP</a:t>
                      </a:r>
                      <a:endParaRPr lang="id-ID" sz="1100" dirty="0">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r h="352774">
                <a:tc>
                  <a:txBody>
                    <a:bodyPr/>
                    <a:lstStyle/>
                    <a:p>
                      <a:pPr algn="l">
                        <a:lnSpc>
                          <a:spcPct val="200000"/>
                        </a:lnSpc>
                        <a:spcAft>
                          <a:spcPts val="0"/>
                        </a:spcAft>
                      </a:pPr>
                      <a:r>
                        <a:rPr lang="id-ID" sz="1200">
                          <a:latin typeface="Times New Roman"/>
                          <a:ea typeface="Times New Roman"/>
                          <a:cs typeface="Times New Roman"/>
                        </a:rPr>
                        <a:t>07.00-07.30</a:t>
                      </a:r>
                      <a:endParaRPr lang="id-ID" sz="1100">
                        <a:latin typeface="Arial"/>
                        <a:ea typeface="Times New Roman"/>
                        <a:cs typeface="Times New Roman"/>
                      </a:endParaRPr>
                    </a:p>
                  </a:txBody>
                  <a:tcPr marL="68580" marR="68580" marT="0" marB="0"/>
                </a:tc>
                <a:tc>
                  <a:txBody>
                    <a:bodyPr/>
                    <a:lstStyle/>
                    <a:p>
                      <a:pPr algn="l">
                        <a:lnSpc>
                          <a:spcPct val="200000"/>
                        </a:lnSpc>
                        <a:spcAft>
                          <a:spcPts val="0"/>
                        </a:spcAft>
                      </a:pPr>
                      <a:r>
                        <a:rPr lang="id-ID" sz="1200">
                          <a:latin typeface="Times New Roman"/>
                          <a:ea typeface="Times New Roman"/>
                          <a:cs typeface="Times New Roman"/>
                        </a:rPr>
                        <a:t>Sarapan</a:t>
                      </a:r>
                      <a:endParaRPr lang="id-ID" sz="1100">
                        <a:latin typeface="Arial"/>
                        <a:ea typeface="Times New Roman"/>
                        <a:cs typeface="Times New Roman"/>
                      </a:endParaRPr>
                    </a:p>
                  </a:txBody>
                  <a:tcPr marL="68580" marR="68580" marT="0" marB="0"/>
                </a:tc>
                <a:tc>
                  <a:txBody>
                    <a:bodyPr/>
                    <a:lstStyle/>
                    <a:p>
                      <a:pPr algn="l">
                        <a:lnSpc>
                          <a:spcPct val="200000"/>
                        </a:lnSpc>
                        <a:spcAft>
                          <a:spcPts val="0"/>
                        </a:spcAft>
                      </a:pPr>
                      <a:r>
                        <a:rPr lang="id-ID" sz="1200" dirty="0">
                          <a:latin typeface="Times New Roman"/>
                          <a:ea typeface="Times New Roman"/>
                          <a:cs typeface="Times New Roman"/>
                        </a:rPr>
                        <a:t>Gelora Pendidikan</a:t>
                      </a:r>
                      <a:endParaRPr lang="id-ID" sz="1100" dirty="0">
                        <a:latin typeface="Arial"/>
                        <a:ea typeface="Times New Roman"/>
                        <a:cs typeface="Times New Roman"/>
                      </a:endParaRPr>
                    </a:p>
                  </a:txBody>
                  <a:tcPr marL="68580" marR="68580" marT="0" marB="0"/>
                </a:tc>
                <a:extLst>
                  <a:ext uri="{0D108BD9-81ED-4DB2-BD59-A6C34878D82A}">
                    <a16:rowId xmlns:a16="http://schemas.microsoft.com/office/drawing/2014/main" val="10003"/>
                  </a:ext>
                </a:extLst>
              </a:tr>
              <a:tr h="556271">
                <a:tc>
                  <a:txBody>
                    <a:bodyPr/>
                    <a:lstStyle/>
                    <a:p>
                      <a:pPr algn="l">
                        <a:lnSpc>
                          <a:spcPct val="200000"/>
                        </a:lnSpc>
                        <a:spcAft>
                          <a:spcPts val="0"/>
                        </a:spcAft>
                      </a:pPr>
                      <a:r>
                        <a:rPr lang="id-ID" sz="1200">
                          <a:latin typeface="Times New Roman"/>
                          <a:ea typeface="Times New Roman"/>
                          <a:cs typeface="Times New Roman"/>
                        </a:rPr>
                        <a:t>07.30-08.00</a:t>
                      </a:r>
                      <a:endParaRPr lang="id-ID" sz="1100">
                        <a:latin typeface="Arial"/>
                        <a:ea typeface="Times New Roman"/>
                        <a:cs typeface="Times New Roman"/>
                      </a:endParaRPr>
                    </a:p>
                  </a:txBody>
                  <a:tcPr marL="68580" marR="68580" marT="0" marB="0"/>
                </a:tc>
                <a:tc>
                  <a:txBody>
                    <a:bodyPr/>
                    <a:lstStyle/>
                    <a:p>
                      <a:pPr algn="l">
                        <a:lnSpc>
                          <a:spcPct val="100000"/>
                        </a:lnSpc>
                        <a:spcAft>
                          <a:spcPts val="0"/>
                        </a:spcAft>
                      </a:pPr>
                      <a:r>
                        <a:rPr lang="id-ID" sz="1200" dirty="0">
                          <a:latin typeface="Times New Roman"/>
                          <a:ea typeface="Times New Roman"/>
                          <a:cs typeface="Times New Roman"/>
                        </a:rPr>
                        <a:t>Pengkondisian peserta ke masing-masing tempat</a:t>
                      </a:r>
                      <a:endParaRPr lang="id-ID" sz="1100" dirty="0">
                        <a:latin typeface="Arial"/>
                        <a:ea typeface="Times New Roman"/>
                        <a:cs typeface="Times New Roman"/>
                      </a:endParaRPr>
                    </a:p>
                  </a:txBody>
                  <a:tcPr marL="68580" marR="68580" marT="0" marB="0"/>
                </a:tc>
                <a:tc>
                  <a:txBody>
                    <a:bodyPr/>
                    <a:lstStyle/>
                    <a:p>
                      <a:pPr algn="l">
                        <a:lnSpc>
                          <a:spcPct val="200000"/>
                        </a:lnSpc>
                        <a:spcAft>
                          <a:spcPts val="0"/>
                        </a:spcAft>
                      </a:pPr>
                      <a:r>
                        <a:rPr lang="id-ID" sz="1200" dirty="0">
                          <a:latin typeface="Times New Roman"/>
                          <a:ea typeface="Times New Roman"/>
                          <a:cs typeface="Times New Roman"/>
                        </a:rPr>
                        <a:t>Gelora pendidikan UNS</a:t>
                      </a:r>
                      <a:endParaRPr lang="id-ID" sz="1100" dirty="0">
                        <a:latin typeface="Arial"/>
                        <a:ea typeface="Times New Roman"/>
                        <a:cs typeface="Times New Roman"/>
                      </a:endParaRPr>
                    </a:p>
                  </a:txBody>
                  <a:tcPr marL="68580" marR="68580" marT="0" marB="0"/>
                </a:tc>
                <a:extLst>
                  <a:ext uri="{0D108BD9-81ED-4DB2-BD59-A6C34878D82A}">
                    <a16:rowId xmlns:a16="http://schemas.microsoft.com/office/drawing/2014/main" val="10004"/>
                  </a:ext>
                </a:extLst>
              </a:tr>
              <a:tr h="705548">
                <a:tc>
                  <a:txBody>
                    <a:bodyPr/>
                    <a:lstStyle/>
                    <a:p>
                      <a:pPr algn="l">
                        <a:lnSpc>
                          <a:spcPct val="200000"/>
                        </a:lnSpc>
                        <a:spcAft>
                          <a:spcPts val="0"/>
                        </a:spcAft>
                      </a:pPr>
                      <a:r>
                        <a:rPr lang="id-ID" sz="1200">
                          <a:latin typeface="Times New Roman"/>
                          <a:ea typeface="Times New Roman"/>
                          <a:cs typeface="Times New Roman"/>
                        </a:rPr>
                        <a:t>08.00-10.00</a:t>
                      </a:r>
                      <a:endParaRPr lang="id-ID" sz="1100">
                        <a:latin typeface="Arial"/>
                        <a:ea typeface="Times New Roman"/>
                        <a:cs typeface="Times New Roman"/>
                      </a:endParaRPr>
                    </a:p>
                  </a:txBody>
                  <a:tcPr marL="68580" marR="68580" marT="0" marB="0"/>
                </a:tc>
                <a:tc>
                  <a:txBody>
                    <a:bodyPr/>
                    <a:lstStyle/>
                    <a:p>
                      <a:pPr algn="l">
                        <a:lnSpc>
                          <a:spcPct val="200000"/>
                        </a:lnSpc>
                        <a:spcAft>
                          <a:spcPts val="0"/>
                        </a:spcAft>
                      </a:pPr>
                      <a:r>
                        <a:rPr lang="id-ID" sz="1200" dirty="0">
                          <a:latin typeface="Times New Roman"/>
                          <a:ea typeface="Times New Roman"/>
                          <a:cs typeface="Times New Roman"/>
                        </a:rPr>
                        <a:t>Outbond, Kunjungan Ke Griya PMI</a:t>
                      </a:r>
                      <a:endParaRPr lang="id-ID" sz="1100" dirty="0">
                        <a:latin typeface="Arial"/>
                        <a:ea typeface="Times New Roman"/>
                        <a:cs typeface="Times New Roman"/>
                      </a:endParaRPr>
                    </a:p>
                    <a:p>
                      <a:pPr algn="l">
                        <a:lnSpc>
                          <a:spcPct val="200000"/>
                        </a:lnSpc>
                        <a:spcAft>
                          <a:spcPts val="0"/>
                        </a:spcAft>
                      </a:pPr>
                      <a:r>
                        <a:rPr lang="id-ID" sz="1200" dirty="0">
                          <a:latin typeface="Times New Roman"/>
                          <a:ea typeface="Times New Roman"/>
                          <a:cs typeface="Times New Roman"/>
                        </a:rPr>
                        <a:t>,Evaluasi</a:t>
                      </a:r>
                      <a:endParaRPr lang="id-ID" sz="1100" dirty="0">
                        <a:latin typeface="Arial"/>
                        <a:ea typeface="Times New Roman"/>
                        <a:cs typeface="Times New Roman"/>
                      </a:endParaRPr>
                    </a:p>
                  </a:txBody>
                  <a:tcPr marL="68580" marR="68580" marT="0" marB="0"/>
                </a:tc>
                <a:tc>
                  <a:txBody>
                    <a:bodyPr/>
                    <a:lstStyle/>
                    <a:p>
                      <a:pPr algn="l">
                        <a:lnSpc>
                          <a:spcPct val="200000"/>
                        </a:lnSpc>
                        <a:spcAft>
                          <a:spcPts val="0"/>
                        </a:spcAft>
                      </a:pPr>
                      <a:r>
                        <a:rPr lang="id-ID" sz="1200" dirty="0">
                          <a:latin typeface="Times New Roman"/>
                          <a:ea typeface="Times New Roman"/>
                          <a:cs typeface="Times New Roman"/>
                        </a:rPr>
                        <a:t>Samping Stadion UNS, Griya PMI, Gedung C  FKIP</a:t>
                      </a:r>
                      <a:endParaRPr lang="id-ID" sz="1100" dirty="0">
                        <a:latin typeface="Arial"/>
                        <a:ea typeface="Times New Roman"/>
                        <a:cs typeface="Times New Roman"/>
                      </a:endParaRPr>
                    </a:p>
                  </a:txBody>
                  <a:tcPr marL="68580" marR="68580" marT="0" marB="0"/>
                </a:tc>
                <a:extLst>
                  <a:ext uri="{0D108BD9-81ED-4DB2-BD59-A6C34878D82A}">
                    <a16:rowId xmlns:a16="http://schemas.microsoft.com/office/drawing/2014/main" val="10005"/>
                  </a:ext>
                </a:extLst>
              </a:tr>
              <a:tr h="705548">
                <a:tc>
                  <a:txBody>
                    <a:bodyPr/>
                    <a:lstStyle/>
                    <a:p>
                      <a:pPr algn="l">
                        <a:lnSpc>
                          <a:spcPct val="200000"/>
                        </a:lnSpc>
                        <a:spcAft>
                          <a:spcPts val="0"/>
                        </a:spcAft>
                      </a:pPr>
                      <a:r>
                        <a:rPr lang="id-ID" sz="1200">
                          <a:latin typeface="Times New Roman"/>
                          <a:ea typeface="Times New Roman"/>
                          <a:cs typeface="Times New Roman"/>
                        </a:rPr>
                        <a:t>10.00-12.00</a:t>
                      </a:r>
                      <a:endParaRPr lang="id-ID" sz="1100">
                        <a:latin typeface="Arial"/>
                        <a:ea typeface="Times New Roman"/>
                        <a:cs typeface="Times New Roman"/>
                      </a:endParaRPr>
                    </a:p>
                  </a:txBody>
                  <a:tcPr marL="68580" marR="68580" marT="0" marB="0"/>
                </a:tc>
                <a:tc>
                  <a:txBody>
                    <a:bodyPr/>
                    <a:lstStyle/>
                    <a:p>
                      <a:pPr algn="l">
                        <a:lnSpc>
                          <a:spcPct val="200000"/>
                        </a:lnSpc>
                        <a:spcAft>
                          <a:spcPts val="0"/>
                        </a:spcAft>
                      </a:pPr>
                      <a:r>
                        <a:rPr lang="id-ID" sz="1200" dirty="0">
                          <a:latin typeface="Times New Roman"/>
                          <a:ea typeface="Times New Roman"/>
                          <a:cs typeface="Times New Roman"/>
                        </a:rPr>
                        <a:t>Bersih-bersih tempat dan persiapan pulang</a:t>
                      </a:r>
                      <a:endParaRPr lang="id-ID" sz="1100" dirty="0">
                        <a:latin typeface="Arial"/>
                        <a:ea typeface="Times New Roman"/>
                        <a:cs typeface="Times New Roman"/>
                      </a:endParaRPr>
                    </a:p>
                  </a:txBody>
                  <a:tcPr marL="68580" marR="68580" marT="0" marB="0"/>
                </a:tc>
                <a:tc>
                  <a:txBody>
                    <a:bodyPr/>
                    <a:lstStyle/>
                    <a:p>
                      <a:pPr algn="l">
                        <a:lnSpc>
                          <a:spcPct val="200000"/>
                        </a:lnSpc>
                        <a:spcAft>
                          <a:spcPts val="0"/>
                        </a:spcAft>
                      </a:pPr>
                      <a:r>
                        <a:rPr lang="id-ID" sz="1200" dirty="0">
                          <a:latin typeface="Times New Roman"/>
                          <a:ea typeface="Times New Roman"/>
                          <a:cs typeface="Times New Roman"/>
                        </a:rPr>
                        <a:t>Gedung B C dan E FKIP</a:t>
                      </a:r>
                      <a:endParaRPr lang="id-ID" sz="1100" dirty="0">
                        <a:latin typeface="Arial"/>
                        <a:ea typeface="Times New Roman"/>
                        <a:cs typeface="Times New Roman"/>
                      </a:endParaRPr>
                    </a:p>
                  </a:txBody>
                  <a:tcPr marL="68580" marR="68580" marT="0" marB="0"/>
                </a:tc>
                <a:extLst>
                  <a:ext uri="{0D108BD9-81ED-4DB2-BD59-A6C34878D82A}">
                    <a16:rowId xmlns:a16="http://schemas.microsoft.com/office/drawing/2014/main" val="10006"/>
                  </a:ext>
                </a:extLst>
              </a:tr>
              <a:tr h="684853">
                <a:tc>
                  <a:txBody>
                    <a:bodyPr/>
                    <a:lstStyle/>
                    <a:p>
                      <a:pPr algn="l">
                        <a:lnSpc>
                          <a:spcPct val="200000"/>
                        </a:lnSpc>
                        <a:spcAft>
                          <a:spcPts val="0"/>
                        </a:spcAft>
                      </a:pPr>
                      <a:r>
                        <a:rPr lang="id-ID" sz="1200">
                          <a:latin typeface="Times New Roman"/>
                          <a:ea typeface="Times New Roman"/>
                          <a:cs typeface="Times New Roman"/>
                        </a:rPr>
                        <a:t>12.00-13.00</a:t>
                      </a:r>
                      <a:endParaRPr lang="id-ID" sz="1100">
                        <a:latin typeface="Arial"/>
                        <a:ea typeface="Times New Roman"/>
                        <a:cs typeface="Times New Roman"/>
                      </a:endParaRPr>
                    </a:p>
                  </a:txBody>
                  <a:tcPr marL="68580" marR="68580" marT="0" marB="0"/>
                </a:tc>
                <a:tc>
                  <a:txBody>
                    <a:bodyPr/>
                    <a:lstStyle/>
                    <a:p>
                      <a:pPr algn="l">
                        <a:lnSpc>
                          <a:spcPct val="200000"/>
                        </a:lnSpc>
                        <a:spcAft>
                          <a:spcPts val="0"/>
                        </a:spcAft>
                      </a:pPr>
                      <a:r>
                        <a:rPr lang="id-ID" sz="1200">
                          <a:latin typeface="Times New Roman"/>
                          <a:ea typeface="Times New Roman"/>
                          <a:cs typeface="Times New Roman"/>
                        </a:rPr>
                        <a:t>ISHOMA</a:t>
                      </a:r>
                      <a:endParaRPr lang="id-ID" sz="1100">
                        <a:latin typeface="Arial"/>
                        <a:ea typeface="Times New Roman"/>
                        <a:cs typeface="Times New Roman"/>
                      </a:endParaRPr>
                    </a:p>
                  </a:txBody>
                  <a:tcPr marL="68580" marR="68580" marT="0" marB="0"/>
                </a:tc>
                <a:tc>
                  <a:txBody>
                    <a:bodyPr/>
                    <a:lstStyle/>
                    <a:p>
                      <a:pPr algn="l">
                        <a:lnSpc>
                          <a:spcPct val="200000"/>
                        </a:lnSpc>
                        <a:spcAft>
                          <a:spcPts val="0"/>
                        </a:spcAft>
                      </a:pPr>
                      <a:r>
                        <a:rPr lang="id-ID" sz="1200" dirty="0">
                          <a:latin typeface="Times New Roman"/>
                          <a:ea typeface="Times New Roman"/>
                          <a:cs typeface="Times New Roman"/>
                        </a:rPr>
                        <a:t>Gedung B C dan E FKIP, Masjid Nurul </a:t>
                      </a:r>
                    </a:p>
                    <a:p>
                      <a:pPr algn="l">
                        <a:lnSpc>
                          <a:spcPct val="200000"/>
                        </a:lnSpc>
                        <a:spcAft>
                          <a:spcPts val="0"/>
                        </a:spcAft>
                      </a:pPr>
                      <a:r>
                        <a:rPr lang="id-ID" sz="1200" dirty="0">
                          <a:latin typeface="Times New Roman"/>
                          <a:ea typeface="Times New Roman"/>
                          <a:cs typeface="Times New Roman"/>
                        </a:rPr>
                        <a:t>Huda</a:t>
                      </a:r>
                      <a:endParaRPr lang="id-ID" sz="1100" dirty="0">
                        <a:latin typeface="Arial"/>
                        <a:ea typeface="Times New Roman"/>
                        <a:cs typeface="Times New Roman"/>
                      </a:endParaRPr>
                    </a:p>
                  </a:txBody>
                  <a:tcPr marL="68580" marR="68580" marT="0" marB="0"/>
                </a:tc>
                <a:extLst>
                  <a:ext uri="{0D108BD9-81ED-4DB2-BD59-A6C34878D82A}">
                    <a16:rowId xmlns:a16="http://schemas.microsoft.com/office/drawing/2014/main" val="10007"/>
                  </a:ext>
                </a:extLst>
              </a:tr>
              <a:tr h="651591">
                <a:tc>
                  <a:txBody>
                    <a:bodyPr/>
                    <a:lstStyle/>
                    <a:p>
                      <a:pPr algn="l">
                        <a:lnSpc>
                          <a:spcPct val="200000"/>
                        </a:lnSpc>
                        <a:spcAft>
                          <a:spcPts val="0"/>
                        </a:spcAft>
                      </a:pPr>
                      <a:r>
                        <a:rPr lang="id-ID" sz="1100" dirty="0">
                          <a:latin typeface="Arial"/>
                          <a:ea typeface="Times New Roman"/>
                          <a:cs typeface="Times New Roman"/>
                        </a:rPr>
                        <a:t>13.00-15.00</a:t>
                      </a:r>
                    </a:p>
                  </a:txBody>
                  <a:tcPr marL="68580" marR="68580" marT="0" marB="0"/>
                </a:tc>
                <a:tc>
                  <a:txBody>
                    <a:bodyPr/>
                    <a:lstStyle/>
                    <a:p>
                      <a:pPr algn="l">
                        <a:lnSpc>
                          <a:spcPct val="200000"/>
                        </a:lnSpc>
                        <a:spcAft>
                          <a:spcPts val="0"/>
                        </a:spcAft>
                      </a:pPr>
                      <a:r>
                        <a:rPr lang="id-ID" sz="1100" dirty="0">
                          <a:latin typeface="Arial"/>
                          <a:ea typeface="Times New Roman"/>
                          <a:cs typeface="Times New Roman"/>
                        </a:rPr>
                        <a:t>Pengumuman</a:t>
                      </a:r>
                      <a:r>
                        <a:rPr lang="id-ID" sz="1100" baseline="0" dirty="0">
                          <a:latin typeface="Arial"/>
                          <a:ea typeface="Times New Roman"/>
                          <a:cs typeface="Times New Roman"/>
                        </a:rPr>
                        <a:t> dan Closing Ceremony</a:t>
                      </a:r>
                      <a:endParaRPr lang="id-ID" sz="1100" dirty="0">
                        <a:latin typeface="Arial"/>
                        <a:ea typeface="Times New Roman"/>
                        <a:cs typeface="Times New Roman"/>
                      </a:endParaRPr>
                    </a:p>
                  </a:txBody>
                  <a:tcPr marL="68580" marR="68580" marT="0" marB="0"/>
                </a:tc>
                <a:tc>
                  <a:txBody>
                    <a:bodyPr/>
                    <a:lstStyle/>
                    <a:p>
                      <a:pPr algn="l">
                        <a:lnSpc>
                          <a:spcPct val="200000"/>
                        </a:lnSpc>
                        <a:spcAft>
                          <a:spcPts val="0"/>
                        </a:spcAft>
                      </a:pPr>
                      <a:r>
                        <a:rPr lang="id-ID" sz="1100" dirty="0">
                          <a:latin typeface="Arial"/>
                          <a:ea typeface="Times New Roman"/>
                          <a:cs typeface="Times New Roman"/>
                        </a:rPr>
                        <a:t>Gelora Pendidikan</a:t>
                      </a:r>
                    </a:p>
                  </a:txBody>
                  <a:tcPr marL="68580" marR="68580" marT="0" marB="0"/>
                </a:tc>
                <a:extLst>
                  <a:ext uri="{0D108BD9-81ED-4DB2-BD59-A6C34878D82A}">
                    <a16:rowId xmlns:a16="http://schemas.microsoft.com/office/drawing/2014/main" val="10008"/>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en-US" dirty="0"/>
          </a:p>
        </p:txBody>
      </p:sp>
      <p:sp>
        <p:nvSpPr>
          <p:cNvPr id="3" name="Content Placeholder 2"/>
          <p:cNvSpPr>
            <a:spLocks noGrp="1"/>
          </p:cNvSpPr>
          <p:nvPr>
            <p:ph idx="1"/>
          </p:nvPr>
        </p:nvSpPr>
        <p:spPr>
          <a:xfrm>
            <a:off x="1214414" y="642919"/>
            <a:ext cx="7472386" cy="4786346"/>
          </a:xfrm>
        </p:spPr>
        <p:txBody>
          <a:bodyPr>
            <a:normAutofit fontScale="25000" lnSpcReduction="20000"/>
          </a:bodyPr>
          <a:lstStyle/>
          <a:p>
            <a:pPr marL="360363" indent="-360363" algn="just">
              <a:lnSpc>
                <a:spcPct val="170000"/>
              </a:lnSpc>
              <a:buNone/>
            </a:pPr>
            <a:r>
              <a:rPr lang="en-ID" sz="7200" b="1" dirty="0"/>
              <a:t>	B. </a:t>
            </a:r>
            <a:r>
              <a:rPr lang="id-ID" sz="7200" b="1" dirty="0"/>
              <a:t>Tujuh orang tersebut meliputi :</a:t>
            </a:r>
          </a:p>
          <a:p>
            <a:pPr algn="just">
              <a:lnSpc>
                <a:spcPct val="170000"/>
              </a:lnSpc>
              <a:buNone/>
            </a:pPr>
            <a:r>
              <a:rPr lang="id-ID" sz="7200" b="1" dirty="0"/>
              <a:t>	-  4 orang untuk lomba Pertolongan Pertama Korban Banyak</a:t>
            </a:r>
          </a:p>
          <a:p>
            <a:pPr algn="just">
              <a:lnSpc>
                <a:spcPct val="170000"/>
              </a:lnSpc>
              <a:buNone/>
            </a:pPr>
            <a:r>
              <a:rPr lang="id-ID" sz="7200" b="1" dirty="0"/>
              <a:t>	-  2 orang untuk Pemetaan</a:t>
            </a:r>
          </a:p>
          <a:p>
            <a:pPr algn="just">
              <a:lnSpc>
                <a:spcPct val="170000"/>
              </a:lnSpc>
              <a:buNone/>
            </a:pPr>
            <a:r>
              <a:rPr lang="id-ID" sz="7200" b="1" dirty="0"/>
              <a:t>	-  1 orang untuk Desain alat Filtrasi Air</a:t>
            </a:r>
          </a:p>
          <a:p>
            <a:pPr algn="just">
              <a:lnSpc>
                <a:spcPct val="170000"/>
              </a:lnSpc>
              <a:buNone/>
            </a:pPr>
            <a:r>
              <a:rPr lang="id-ID" sz="7200" b="1" dirty="0"/>
              <a:t>	-  1 orang infografis yang merangakap mengikuti lomba PPKB atau Desai  Alat    Filtrasi Air dan bukan merupakan peserta LKTI</a:t>
            </a:r>
          </a:p>
          <a:p>
            <a:pPr algn="just">
              <a:lnSpc>
                <a:spcPct val="170000"/>
              </a:lnSpc>
              <a:buNone/>
            </a:pPr>
            <a:r>
              <a:rPr lang="id-ID" sz="7200" b="1" dirty="0"/>
              <a:t>	-  2 orang untuk lomba LKTI yang mernagkap mengikuti lomba PPKB atau</a:t>
            </a:r>
            <a:r>
              <a:rPr lang="en-ID" sz="7200" b="1" dirty="0"/>
              <a:t> </a:t>
            </a:r>
            <a:r>
              <a:rPr lang="id-ID" sz="7200" b="1" dirty="0"/>
              <a:t>Desain Alat Filtrasi Air tapi bukan merupakan peserta Infografis</a:t>
            </a:r>
          </a:p>
          <a:p>
            <a:pPr algn="just">
              <a:lnSpc>
                <a:spcPct val="170000"/>
              </a:lnSpc>
              <a:buNone/>
            </a:pPr>
            <a:r>
              <a:rPr lang="en-ID" sz="7200" b="1" dirty="0"/>
              <a:t>	</a:t>
            </a:r>
            <a:r>
              <a:rPr lang="id-ID" sz="7200" b="1" dirty="0"/>
              <a:t>C.    Peserta kegiatan merupakan  anggota KSR yang dibuktikan dengan Kartu Tanda       Anggota atau surat keterangan Anggota KSR </a:t>
            </a:r>
            <a:endParaRPr lang="id-ID" sz="7200" b="1" dirty="0">
              <a:solidFill>
                <a:srgbClr val="FF0000"/>
              </a:solidFill>
            </a:endParaRPr>
          </a:p>
          <a:p>
            <a:pPr marL="452438"/>
            <a:endParaRPr lang="id-ID" sz="7200" dirty="0"/>
          </a:p>
          <a:p>
            <a:pPr>
              <a:buAutoNum type="alphaUcPeriod"/>
            </a:pPr>
            <a:endParaRPr lang="id-ID" dirty="0"/>
          </a:p>
          <a:p>
            <a:pPr>
              <a:buAutoNum type="alphaUcPeriod" startAt="2"/>
            </a:pPr>
            <a:endParaRPr lang="id-ID" dirty="0"/>
          </a:p>
          <a:p>
            <a:endParaRPr lang="id-ID" dirty="0"/>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6328" y="702610"/>
            <a:ext cx="9176656" cy="228413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450"/>
              </a:spcAft>
            </a:pPr>
            <a:r>
              <a:rPr lang="id-ID" sz="3600" b="1" dirty="0">
                <a:latin typeface="Times New Roman" panose="02020603050405020304" pitchFamily="18" charset="0"/>
                <a:cs typeface="Times New Roman" panose="02020603050405020304" pitchFamily="18" charset="0"/>
              </a:rPr>
              <a:t>KETENTUAN PENSI </a:t>
            </a:r>
            <a:br>
              <a:rPr lang="en-US" sz="3600" b="1" dirty="0">
                <a:latin typeface="Times New Roman" panose="02020603050405020304" pitchFamily="18" charset="0"/>
                <a:cs typeface="Times New Roman" panose="02020603050405020304" pitchFamily="18" charset="0"/>
              </a:rPr>
            </a:br>
            <a:r>
              <a:rPr lang="id-ID" sz="4500" b="1" dirty="0">
                <a:latin typeface="Times New Roman" panose="02020603050405020304" pitchFamily="18" charset="0"/>
                <a:cs typeface="Times New Roman" panose="02020603050405020304" pitchFamily="18" charset="0"/>
              </a:rPr>
              <a:t>PMR WIRA &amp; KSR </a:t>
            </a:r>
            <a:br>
              <a:rPr lang="en-US" dirty="0">
                <a:latin typeface="Times New Roman" panose="02020603050405020304" pitchFamily="18" charset="0"/>
                <a:cs typeface="Times New Roman" panose="02020603050405020304" pitchFamily="18" charset="0"/>
              </a:rPr>
            </a:br>
            <a:r>
              <a:rPr lang="en-US" sz="3000" dirty="0">
                <a:latin typeface="Monotype Corsiva" panose="03010101010201010101" pitchFamily="66" charset="0"/>
                <a:cs typeface="Times New Roman" panose="02020603050405020304" pitchFamily="18" charset="0"/>
              </a:rPr>
              <a:t>Volunteer Week and Youth Volunteer Competition 7</a:t>
            </a:r>
            <a:br>
              <a:rPr lang="en-US" dirty="0">
                <a:latin typeface="Monotype Corsiva" panose="03010101010201010101" pitchFamily="66" charset="0"/>
                <a:cs typeface="Times New Roman" panose="02020603050405020304" pitchFamily="18" charset="0"/>
              </a:rPr>
            </a:br>
            <a:endParaRPr lang="en-US" dirty="0">
              <a:latin typeface="Monotype Corsiva" panose="03010101010201010101" pitchFamily="66" charset="0"/>
              <a:cs typeface="Times New Roman" panose="02020603050405020304" pitchFamily="18" charset="0"/>
            </a:endParaRPr>
          </a:p>
        </p:txBody>
      </p:sp>
      <p:sp>
        <p:nvSpPr>
          <p:cNvPr id="8" name="TextBox 7"/>
          <p:cNvSpPr txBox="1"/>
          <p:nvPr/>
        </p:nvSpPr>
        <p:spPr>
          <a:xfrm>
            <a:off x="20577" y="4725144"/>
            <a:ext cx="9144000" cy="738664"/>
          </a:xfrm>
          <a:prstGeom prst="rect">
            <a:avLst/>
          </a:prstGeom>
          <a:noFill/>
        </p:spPr>
        <p:txBody>
          <a:bodyPr wrap="square" rtlCol="0">
            <a:spAutoFit/>
          </a:bodyPr>
          <a:lstStyle/>
          <a:p>
            <a:pPr algn="ctr"/>
            <a:r>
              <a:rPr lang="en-US" sz="2100" dirty="0">
                <a:latin typeface="Monotype Corsiva" panose="03010101010201010101" pitchFamily="66" charset="0"/>
              </a:rPr>
              <a:t>Volunteer Week and Youth Volunteer Competition 7</a:t>
            </a:r>
            <a:endParaRPr lang="en-US" sz="2100" dirty="0">
              <a:latin typeface="Monotype Corsiva" panose="03010101010201010101" pitchFamily="66" charset="0"/>
              <a:cs typeface="Times New Roman" panose="02020603050405020304" pitchFamily="18" charset="0"/>
            </a:endParaRPr>
          </a:p>
          <a:p>
            <a:pPr algn="ctr"/>
            <a:r>
              <a:rPr lang="en-US" sz="2100" dirty="0">
                <a:latin typeface="Times New Roman" panose="02020603050405020304" pitchFamily="18" charset="0"/>
                <a:cs typeface="Times New Roman" panose="02020603050405020304" pitchFamily="18" charset="0"/>
              </a:rPr>
              <a:t>Surakarta, 12-15 </a:t>
            </a:r>
            <a:r>
              <a:rPr lang="en-US" sz="2100" dirty="0" err="1">
                <a:latin typeface="Times New Roman" panose="02020603050405020304" pitchFamily="18" charset="0"/>
                <a:cs typeface="Times New Roman" panose="02020603050405020304" pitchFamily="18" charset="0"/>
              </a:rPr>
              <a:t>Desember</a:t>
            </a:r>
            <a:r>
              <a:rPr lang="en-US" sz="2100" dirty="0">
                <a:latin typeface="Times New Roman" panose="02020603050405020304" pitchFamily="18" charset="0"/>
                <a:cs typeface="Times New Roman" panose="02020603050405020304" pitchFamily="18" charset="0"/>
              </a:rPr>
              <a:t> 2019</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47664" y="620688"/>
            <a:ext cx="7344816" cy="5386090"/>
          </a:xfrm>
          <a:prstGeom prst="rect">
            <a:avLst/>
          </a:prstGeom>
          <a:noFill/>
        </p:spPr>
        <p:txBody>
          <a:bodyPr wrap="square" rtlCol="0">
            <a:spAutoFit/>
          </a:bodyPr>
          <a:lstStyle/>
          <a:p>
            <a:pPr algn="just"/>
            <a:r>
              <a:rPr lang="id-ID" sz="4000" b="1" u="sng" dirty="0"/>
              <a:t>Ketentuan untuk Pensi</a:t>
            </a:r>
          </a:p>
          <a:p>
            <a:pPr marL="342900" indent="-342900" algn="just">
              <a:buAutoNum type="arabicPeriod"/>
            </a:pPr>
            <a:endParaRPr lang="id-ID" sz="1900" b="1" dirty="0"/>
          </a:p>
          <a:p>
            <a:pPr marL="342900" indent="-342900" algn="just">
              <a:buAutoNum type="arabicPeriod"/>
            </a:pPr>
            <a:r>
              <a:rPr lang="id-ID" sz="1900" b="1" dirty="0"/>
              <a:t>Peserta Pensi adalah pesera anggota KSR Perguruan Tinggi / Markas dan PMR Wira</a:t>
            </a:r>
          </a:p>
          <a:p>
            <a:pPr marL="342900" indent="-342900" algn="just">
              <a:buAutoNum type="arabicPeriod"/>
            </a:pPr>
            <a:r>
              <a:rPr lang="id-ID" sz="1900" b="1" dirty="0"/>
              <a:t>Pensi diadakan pada hari Sabtu, 14 Desember 2019 pukul 19.15</a:t>
            </a:r>
          </a:p>
          <a:p>
            <a:pPr marL="342900" indent="-342900" algn="just">
              <a:buAutoNum type="arabicPeriod"/>
            </a:pPr>
            <a:r>
              <a:rPr lang="id-ID" sz="1900" b="1" dirty="0"/>
              <a:t>Pensi ini dibuka untuk 7 pendaftar dari PMR Wira dan 5 pendaftar dari KSR Perguruan Tinggi/Markas</a:t>
            </a:r>
          </a:p>
          <a:p>
            <a:pPr marL="342900" indent="-342900" algn="just">
              <a:buAutoNum type="arabicPeriod"/>
            </a:pPr>
            <a:r>
              <a:rPr lang="id-ID" sz="1900" b="1" dirty="0"/>
              <a:t>Setiap pendaftar harus menamilkan penampilan yang berbeda dengan tema ‘berbeda daerah, satu jiwa’</a:t>
            </a:r>
          </a:p>
          <a:p>
            <a:pPr marL="342900" indent="-342900" algn="just">
              <a:buAutoNum type="arabicPeriod"/>
            </a:pPr>
            <a:r>
              <a:rPr lang="id-ID" sz="1900" b="1" dirty="0"/>
              <a:t>Penampilan pensi berdurasi 10 menit untuk setiap kontingen</a:t>
            </a:r>
          </a:p>
          <a:p>
            <a:pPr marL="342900" indent="-342900" algn="just">
              <a:buAutoNum type="arabicPeriod"/>
            </a:pPr>
            <a:r>
              <a:rPr lang="id-ID" sz="1900" b="1" dirty="0"/>
              <a:t>Pendaftaran dibuka pada tanggal 23 November hingga 5 Desember 2019</a:t>
            </a:r>
          </a:p>
          <a:p>
            <a:pPr marL="342900" indent="-342900" algn="just">
              <a:buAutoNum type="arabicPeriod"/>
            </a:pPr>
            <a:r>
              <a:rPr lang="id-ID" sz="1900" b="1" dirty="0"/>
              <a:t>Bagi pendaftar bisa menghubungi masing- masing LO</a:t>
            </a:r>
          </a:p>
          <a:p>
            <a:pPr marL="342900" indent="-342900" algn="just">
              <a:buAutoNum type="arabicPeriod"/>
            </a:pPr>
            <a:r>
              <a:rPr lang="id-ID" sz="1900" b="1" dirty="0"/>
              <a:t>Penggumpulan Softile berupa musik atau hal-hal lain untuk menunjang pensi dikumpullkan maksimal pada tanggal 13 Desember 2019 pukul 22.00  </a:t>
            </a:r>
          </a:p>
          <a:p>
            <a:pPr marL="342900" indent="-342900" algn="just">
              <a:buAutoNum type="arabicPeriod"/>
            </a:pPr>
            <a:endParaRPr lang="id-ID" sz="19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F6D6B-007D-4EBE-B0C5-431DE629D23D}"/>
              </a:ext>
            </a:extLst>
          </p:cNvPr>
          <p:cNvSpPr>
            <a:spLocks noGrp="1"/>
          </p:cNvSpPr>
          <p:nvPr>
            <p:ph type="title"/>
          </p:nvPr>
        </p:nvSpPr>
        <p:spPr>
          <a:xfrm>
            <a:off x="628650" y="392426"/>
            <a:ext cx="7886700" cy="2886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5BF3500-4BC7-433C-8EA7-9BCB5FE7CDF0}"/>
              </a:ext>
            </a:extLst>
          </p:cNvPr>
          <p:cNvSpPr>
            <a:spLocks noGrp="1"/>
          </p:cNvSpPr>
          <p:nvPr>
            <p:ph idx="1"/>
          </p:nvPr>
        </p:nvSpPr>
        <p:spPr>
          <a:xfrm>
            <a:off x="628650" y="681038"/>
            <a:ext cx="7886700" cy="5495925"/>
          </a:xfrm>
        </p:spPr>
        <p:txBody>
          <a:bodyPr/>
          <a:lstStyle/>
          <a:p>
            <a:endParaRPr lang="en-US" dirty="0"/>
          </a:p>
          <a:p>
            <a:pPr marL="0" indent="0">
              <a:lnSpc>
                <a:spcPct val="100000"/>
              </a:lnSpc>
              <a:buNone/>
            </a:pPr>
            <a:r>
              <a:rPr lang="en-US" sz="1900" b="1" dirty="0"/>
              <a:t>9. </a:t>
            </a:r>
            <a:r>
              <a:rPr lang="en-US" sz="1900" b="1" dirty="0" err="1"/>
              <a:t>Pensi</a:t>
            </a:r>
            <a:r>
              <a:rPr lang="en-US" sz="1900" b="1" dirty="0"/>
              <a:t> </a:t>
            </a:r>
            <a:r>
              <a:rPr lang="en-US" sz="1900" b="1" dirty="0" err="1"/>
              <a:t>akan</a:t>
            </a:r>
            <a:r>
              <a:rPr lang="en-US" sz="1900" b="1" dirty="0"/>
              <a:t> </a:t>
            </a:r>
            <a:r>
              <a:rPr lang="en-US" sz="1900" b="1" dirty="0" err="1"/>
              <a:t>memperebutkan</a:t>
            </a:r>
            <a:r>
              <a:rPr lang="en-US" sz="1900" b="1" dirty="0"/>
              <a:t> </a:t>
            </a:r>
            <a:r>
              <a:rPr lang="en-US" sz="1900" b="1" dirty="0" err="1"/>
              <a:t>juara</a:t>
            </a:r>
            <a:r>
              <a:rPr lang="en-US" sz="1900" b="1" dirty="0"/>
              <a:t> </a:t>
            </a:r>
            <a:r>
              <a:rPr lang="en-US" sz="1900" b="1" dirty="0" err="1"/>
              <a:t>terfaforit</a:t>
            </a:r>
            <a:r>
              <a:rPr lang="en-US" sz="1900" b="1" dirty="0"/>
              <a:t> dan </a:t>
            </a:r>
            <a:r>
              <a:rPr lang="en-US" sz="1900" b="1" dirty="0" err="1"/>
              <a:t>terbaik</a:t>
            </a:r>
            <a:br>
              <a:rPr lang="en-US" sz="1900" b="1" dirty="0"/>
            </a:br>
            <a:r>
              <a:rPr lang="en-US" sz="1900" b="1" dirty="0"/>
              <a:t>    -</a:t>
            </a:r>
            <a:r>
              <a:rPr lang="en-US" sz="1900" b="1" dirty="0" err="1"/>
              <a:t>Pensi</a:t>
            </a:r>
            <a:r>
              <a:rPr lang="en-US" sz="1900" b="1" dirty="0"/>
              <a:t> </a:t>
            </a:r>
            <a:r>
              <a:rPr lang="en-US" sz="1900" b="1" dirty="0" err="1"/>
              <a:t>juara</a:t>
            </a:r>
            <a:r>
              <a:rPr lang="en-US" sz="1900" b="1" dirty="0"/>
              <a:t> </a:t>
            </a:r>
            <a:r>
              <a:rPr lang="en-US" sz="1900" b="1" dirty="0" err="1"/>
              <a:t>terbaik</a:t>
            </a:r>
            <a:r>
              <a:rPr lang="en-US" sz="1900" b="1" dirty="0"/>
              <a:t> </a:t>
            </a:r>
            <a:r>
              <a:rPr lang="en-US" sz="1900" b="1" dirty="0" err="1"/>
              <a:t>dinilai</a:t>
            </a:r>
            <a:r>
              <a:rPr lang="en-US" sz="1900" b="1" dirty="0"/>
              <a:t> </a:t>
            </a:r>
            <a:r>
              <a:rPr lang="en-US" sz="1900" b="1" dirty="0" err="1"/>
              <a:t>berdasarkan</a:t>
            </a:r>
            <a:r>
              <a:rPr lang="en-US" sz="1900" b="1" dirty="0"/>
              <a:t> </a:t>
            </a:r>
            <a:r>
              <a:rPr lang="en-US" sz="1900" b="1" dirty="0" err="1"/>
              <a:t>penilaian</a:t>
            </a:r>
            <a:r>
              <a:rPr lang="en-US" sz="1900" b="1" dirty="0"/>
              <a:t> dewan </a:t>
            </a:r>
            <a:r>
              <a:rPr lang="en-US" sz="1900" b="1" dirty="0" err="1"/>
              <a:t>juri</a:t>
            </a:r>
            <a:br>
              <a:rPr lang="en-US" sz="1900" b="1" dirty="0"/>
            </a:br>
            <a:r>
              <a:rPr lang="en-US" sz="1900" b="1"/>
              <a:t>    -</a:t>
            </a:r>
            <a:r>
              <a:rPr lang="en-US" sz="1900" b="1" dirty="0" err="1"/>
              <a:t>Pensi</a:t>
            </a:r>
            <a:r>
              <a:rPr lang="en-US" sz="1900" b="1" dirty="0"/>
              <a:t> </a:t>
            </a:r>
            <a:r>
              <a:rPr lang="en-US" sz="1900" b="1" dirty="0" err="1"/>
              <a:t>juara</a:t>
            </a:r>
            <a:r>
              <a:rPr lang="en-US" sz="1900" b="1" dirty="0"/>
              <a:t> </a:t>
            </a:r>
            <a:r>
              <a:rPr lang="en-US" sz="1900" b="1" dirty="0" err="1"/>
              <a:t>favorit</a:t>
            </a:r>
            <a:r>
              <a:rPr lang="en-US" sz="1900" b="1" dirty="0"/>
              <a:t> </a:t>
            </a:r>
            <a:r>
              <a:rPr lang="en-US" sz="1900" b="1" dirty="0" err="1"/>
              <a:t>dinilai</a:t>
            </a:r>
            <a:r>
              <a:rPr lang="en-US" sz="1900" b="1" dirty="0"/>
              <a:t> </a:t>
            </a:r>
            <a:r>
              <a:rPr lang="en-US" sz="1900" b="1" dirty="0" err="1"/>
              <a:t>berdasarkan</a:t>
            </a:r>
            <a:r>
              <a:rPr lang="en-US" sz="1900" b="1" dirty="0"/>
              <a:t> vote 'love’ </a:t>
            </a:r>
            <a:r>
              <a:rPr lang="en-US" sz="1900" b="1" dirty="0" err="1"/>
              <a:t>terbanyak</a:t>
            </a:r>
            <a:r>
              <a:rPr lang="en-US" sz="1900" b="1" dirty="0"/>
              <a:t> </a:t>
            </a:r>
            <a:r>
              <a:rPr lang="en-US" sz="1900" b="1" dirty="0" err="1"/>
              <a:t>dari</a:t>
            </a:r>
            <a:r>
              <a:rPr lang="en-US" sz="1900" b="1" dirty="0"/>
              <a:t>         </a:t>
            </a:r>
            <a:r>
              <a:rPr lang="en-US" sz="1900" b="1" dirty="0" err="1"/>
              <a:t>pengunjung</a:t>
            </a:r>
            <a:r>
              <a:rPr lang="en-US" sz="1900" b="1" dirty="0"/>
              <a:t> bazar yang juga </a:t>
            </a:r>
            <a:r>
              <a:rPr lang="en-US" sz="1900" b="1" dirty="0" err="1"/>
              <a:t>penonton</a:t>
            </a:r>
            <a:r>
              <a:rPr lang="en-US" sz="1900" b="1" dirty="0"/>
              <a:t> </a:t>
            </a:r>
            <a:r>
              <a:rPr lang="en-US" sz="1900" b="1" dirty="0" err="1"/>
              <a:t>pentas</a:t>
            </a:r>
            <a:r>
              <a:rPr lang="en-US" sz="1900" b="1" dirty="0"/>
              <a:t> </a:t>
            </a:r>
            <a:r>
              <a:rPr lang="en-US" sz="1900" b="1" dirty="0" err="1"/>
              <a:t>seni</a:t>
            </a:r>
            <a:r>
              <a:rPr lang="en-US" sz="1900" b="1" dirty="0"/>
              <a:t>. Love </a:t>
            </a:r>
            <a:r>
              <a:rPr lang="en-US" sz="1900" b="1" dirty="0" err="1"/>
              <a:t>didapatkan</a:t>
            </a:r>
            <a:r>
              <a:rPr lang="en-US" sz="1900" b="1" dirty="0"/>
              <a:t> </a:t>
            </a:r>
            <a:r>
              <a:rPr lang="en-US" sz="1900" b="1" dirty="0" err="1"/>
              <a:t>dengan</a:t>
            </a:r>
            <a:r>
              <a:rPr lang="en-US" sz="1900" b="1" dirty="0"/>
              <a:t> </a:t>
            </a:r>
            <a:r>
              <a:rPr lang="en-US" sz="1900" b="1" dirty="0" err="1"/>
              <a:t>membeli</a:t>
            </a:r>
            <a:r>
              <a:rPr lang="en-US" sz="1900" b="1" dirty="0"/>
              <a:t> </a:t>
            </a:r>
            <a:r>
              <a:rPr lang="en-US" sz="1900" b="1" dirty="0" err="1"/>
              <a:t>jajan</a:t>
            </a:r>
            <a:r>
              <a:rPr lang="en-US" sz="1900" b="1" dirty="0"/>
              <a:t> di bazaar minimal Rp5.000 yang </a:t>
            </a:r>
            <a:r>
              <a:rPr lang="en-US" sz="1900" b="1" dirty="0" err="1"/>
              <a:t>akan</a:t>
            </a:r>
            <a:r>
              <a:rPr lang="en-US" sz="1900" b="1" dirty="0"/>
              <a:t> </a:t>
            </a:r>
            <a:r>
              <a:rPr lang="en-US" sz="1900" b="1" dirty="0" err="1"/>
              <a:t>mendapat</a:t>
            </a:r>
            <a:r>
              <a:rPr lang="en-US" sz="1900" b="1" dirty="0"/>
              <a:t> 3 love. </a:t>
            </a:r>
            <a:r>
              <a:rPr lang="en-US" sz="1900" b="1" dirty="0" err="1"/>
              <a:t>Nantinya</a:t>
            </a:r>
            <a:r>
              <a:rPr lang="en-US" sz="1900" b="1" dirty="0"/>
              <a:t> </a:t>
            </a:r>
            <a:r>
              <a:rPr lang="en-US" sz="1900" b="1" dirty="0" err="1"/>
              <a:t>pengunjung</a:t>
            </a:r>
            <a:r>
              <a:rPr lang="en-US" sz="1900" b="1" dirty="0"/>
              <a:t> </a:t>
            </a:r>
            <a:r>
              <a:rPr lang="en-US" sz="1900" b="1" dirty="0" err="1"/>
              <a:t>bebas</a:t>
            </a:r>
            <a:r>
              <a:rPr lang="en-US" sz="1900" b="1" dirty="0"/>
              <a:t> </a:t>
            </a:r>
            <a:r>
              <a:rPr lang="en-US" sz="1900" b="1" dirty="0" err="1"/>
              <a:t>memasukan</a:t>
            </a:r>
            <a:r>
              <a:rPr lang="en-US" sz="1900" b="1" dirty="0"/>
              <a:t> love </a:t>
            </a:r>
            <a:r>
              <a:rPr lang="en-US" sz="1900" b="1" dirty="0" err="1"/>
              <a:t>tersebut</a:t>
            </a:r>
            <a:r>
              <a:rPr lang="en-US" sz="1900" b="1" dirty="0"/>
              <a:t> di box </a:t>
            </a:r>
            <a:r>
              <a:rPr lang="en-US" sz="1900" b="1" dirty="0" err="1"/>
              <a:t>sesuai</a:t>
            </a:r>
            <a:r>
              <a:rPr lang="en-US" sz="1900" b="1" dirty="0"/>
              <a:t> </a:t>
            </a:r>
            <a:r>
              <a:rPr lang="en-US" sz="1900" b="1" dirty="0" err="1"/>
              <a:t>sekolah</a:t>
            </a:r>
            <a:r>
              <a:rPr lang="en-US" sz="1900" b="1" dirty="0"/>
              <a:t> yang </a:t>
            </a:r>
            <a:r>
              <a:rPr lang="en-US" sz="1900" b="1" dirty="0" err="1"/>
              <a:t>mereka</a:t>
            </a:r>
            <a:r>
              <a:rPr lang="en-US" sz="1900" b="1" dirty="0"/>
              <a:t> </a:t>
            </a:r>
            <a:r>
              <a:rPr lang="en-US" sz="1900" b="1" dirty="0" err="1"/>
              <a:t>dukung</a:t>
            </a:r>
            <a:r>
              <a:rPr lang="en-US" sz="1900" b="1" dirty="0"/>
              <a:t>.</a:t>
            </a:r>
          </a:p>
          <a:p>
            <a:endParaRPr lang="en-US" dirty="0"/>
          </a:p>
        </p:txBody>
      </p:sp>
    </p:spTree>
    <p:extLst>
      <p:ext uri="{BB962C8B-B14F-4D97-AF65-F5344CB8AC3E}">
        <p14:creationId xmlns:p14="http://schemas.microsoft.com/office/powerpoint/2010/main" val="30761152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323" y="1593273"/>
            <a:ext cx="7886700" cy="1302327"/>
          </a:xfrm>
        </p:spPr>
        <p:txBody>
          <a:bodyPr>
            <a:normAutofit fontScale="90000"/>
          </a:bodyPr>
          <a:lstStyle/>
          <a:p>
            <a:pPr algn="ctr"/>
            <a:r>
              <a:rPr lang="en-ID" sz="2400" b="1" dirty="0">
                <a:latin typeface="Times New Roman" pitchFamily="18" charset="0"/>
                <a:cs typeface="Times New Roman" pitchFamily="18" charset="0"/>
              </a:rPr>
              <a:t>PETUNJUK TEKNIS PELAKSANAAN LOMBA</a:t>
            </a:r>
            <a:br>
              <a:rPr lang="en-ID" sz="2400" b="1" dirty="0">
                <a:latin typeface="Times New Roman" pitchFamily="18" charset="0"/>
                <a:cs typeface="Times New Roman" pitchFamily="18" charset="0"/>
              </a:rPr>
            </a:br>
            <a:r>
              <a:rPr lang="en-ID" sz="3600" b="1" dirty="0" err="1">
                <a:latin typeface="Times New Roman" pitchFamily="18" charset="0"/>
                <a:cs typeface="Times New Roman" pitchFamily="18" charset="0"/>
              </a:rPr>
              <a:t>Pertolongan</a:t>
            </a:r>
            <a:r>
              <a:rPr lang="en-ID" sz="3600" b="1" dirty="0">
                <a:latin typeface="Times New Roman" pitchFamily="18" charset="0"/>
                <a:cs typeface="Times New Roman" pitchFamily="18" charset="0"/>
              </a:rPr>
              <a:t> </a:t>
            </a:r>
            <a:r>
              <a:rPr lang="en-ID" sz="3600" b="1" dirty="0" err="1">
                <a:latin typeface="Times New Roman" pitchFamily="18" charset="0"/>
                <a:cs typeface="Times New Roman" pitchFamily="18" charset="0"/>
              </a:rPr>
              <a:t>Pertama</a:t>
            </a:r>
            <a:r>
              <a:rPr lang="en-ID" sz="3600" b="1" dirty="0">
                <a:latin typeface="Times New Roman" pitchFamily="18" charset="0"/>
                <a:cs typeface="Times New Roman" pitchFamily="18" charset="0"/>
              </a:rPr>
              <a:t> </a:t>
            </a:r>
            <a:r>
              <a:rPr lang="en-ID" sz="3600" b="1" dirty="0" err="1">
                <a:latin typeface="Times New Roman" pitchFamily="18" charset="0"/>
                <a:cs typeface="Times New Roman" pitchFamily="18" charset="0"/>
              </a:rPr>
              <a:t>Korban</a:t>
            </a:r>
            <a:r>
              <a:rPr lang="en-ID" sz="3600" b="1" dirty="0">
                <a:latin typeface="Times New Roman" pitchFamily="18" charset="0"/>
                <a:cs typeface="Times New Roman" pitchFamily="18" charset="0"/>
              </a:rPr>
              <a:t> </a:t>
            </a:r>
            <a:r>
              <a:rPr lang="en-ID" sz="3600" b="1" dirty="0" err="1">
                <a:latin typeface="Times New Roman" pitchFamily="18" charset="0"/>
                <a:cs typeface="Times New Roman" pitchFamily="18" charset="0"/>
              </a:rPr>
              <a:t>Banyak</a:t>
            </a:r>
            <a:r>
              <a:rPr lang="en-ID" sz="3600" b="1" dirty="0">
                <a:latin typeface="Times New Roman" pitchFamily="18" charset="0"/>
                <a:cs typeface="Times New Roman" pitchFamily="18" charset="0"/>
              </a:rPr>
              <a:t> (PPKB)</a:t>
            </a:r>
            <a:br>
              <a:rPr lang="en-US" sz="3600" dirty="0">
                <a:latin typeface="Times New Roman" pitchFamily="18" charset="0"/>
                <a:cs typeface="Times New Roman" pitchFamily="18" charset="0"/>
              </a:rPr>
            </a:br>
            <a:r>
              <a:rPr lang="en-US" sz="3100" dirty="0">
                <a:latin typeface="Monotype Corsiva" panose="03010101010201010101" pitchFamily="66" charset="0"/>
                <a:cs typeface="Times New Roman" panose="02020603050405020304" pitchFamily="18" charset="0"/>
              </a:rPr>
              <a:t>Volunteer Week and Youth Volunteer Competition 7</a:t>
            </a:r>
            <a:br>
              <a:rPr lang="en-US" sz="3100" dirty="0">
                <a:latin typeface="Monotype Corsiva" panose="03010101010201010101" pitchFamily="66" charset="0"/>
                <a:cs typeface="Times New Roman" panose="02020603050405020304" pitchFamily="18" charset="0"/>
              </a:rPr>
            </a:br>
            <a:endParaRPr lang="id-ID" sz="3100" dirty="0">
              <a:latin typeface="Times New Roman" pitchFamily="18" charset="0"/>
              <a:cs typeface="Times New Roman" pitchFamily="18" charset="0"/>
            </a:endParaRPr>
          </a:p>
        </p:txBody>
      </p:sp>
      <p:sp>
        <p:nvSpPr>
          <p:cNvPr id="3" name="Content Placeholder 2"/>
          <p:cNvSpPr>
            <a:spLocks noGrp="1"/>
          </p:cNvSpPr>
          <p:nvPr>
            <p:ph idx="1"/>
          </p:nvPr>
        </p:nvSpPr>
        <p:spPr>
          <a:xfrm>
            <a:off x="817418" y="4793673"/>
            <a:ext cx="7697931" cy="1288471"/>
          </a:xfrm>
        </p:spPr>
        <p:txBody>
          <a:bodyPr>
            <a:noAutofit/>
          </a:bodyPr>
          <a:lstStyle/>
          <a:p>
            <a:pPr algn="ctr">
              <a:buNone/>
            </a:pPr>
            <a:r>
              <a:rPr lang="en-US" sz="2000" dirty="0">
                <a:latin typeface="Monotype Corsiva" panose="03010101010201010101" pitchFamily="66" charset="0"/>
              </a:rPr>
              <a:t>Volunteer Week and Youth Volunteer Competition 7</a:t>
            </a:r>
            <a:endParaRPr lang="en-US" sz="2000" dirty="0">
              <a:latin typeface="Monotype Corsiva" panose="03010101010201010101" pitchFamily="66" charset="0"/>
              <a:cs typeface="Times New Roman" panose="02020603050405020304" pitchFamily="18" charset="0"/>
            </a:endParaRPr>
          </a:p>
          <a:p>
            <a:pPr algn="ctr">
              <a:buNone/>
            </a:pPr>
            <a:r>
              <a:rPr lang="en-US" sz="2000" dirty="0">
                <a:latin typeface="Times New Roman" panose="02020603050405020304" pitchFamily="18" charset="0"/>
                <a:cs typeface="Times New Roman" panose="02020603050405020304" pitchFamily="18" charset="0"/>
              </a:rPr>
              <a:t>Surakarta, 12-15 </a:t>
            </a:r>
            <a:r>
              <a:rPr lang="en-US" sz="2000" dirty="0" err="1">
                <a:latin typeface="Times New Roman" panose="02020603050405020304" pitchFamily="18" charset="0"/>
                <a:cs typeface="Times New Roman" panose="02020603050405020304" pitchFamily="18" charset="0"/>
              </a:rPr>
              <a:t>Desember</a:t>
            </a:r>
            <a:r>
              <a:rPr lang="en-US" sz="2000" dirty="0">
                <a:latin typeface="Times New Roman" panose="02020603050405020304" pitchFamily="18" charset="0"/>
                <a:cs typeface="Times New Roman" panose="02020603050405020304" pitchFamily="18" charset="0"/>
              </a:rPr>
              <a:t> 2019</a:t>
            </a:r>
            <a:endParaRPr lang="id-ID" sz="2000" dirty="0">
              <a:latin typeface="Trebuchet MS" panose="020B0603020202020204" pitchFamily="34" charset="0"/>
            </a:endParaRPr>
          </a:p>
        </p:txBody>
      </p:sp>
    </p:spTree>
    <p:extLst>
      <p:ext uri="{BB962C8B-B14F-4D97-AF65-F5344CB8AC3E}">
        <p14:creationId xmlns:p14="http://schemas.microsoft.com/office/powerpoint/2010/main" val="12337679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595744"/>
            <a:ext cx="7886700" cy="858983"/>
          </a:xfrm>
        </p:spPr>
        <p:txBody>
          <a:bodyPr>
            <a:normAutofit fontScale="90000"/>
          </a:bodyPr>
          <a:lstStyle/>
          <a:p>
            <a:r>
              <a:rPr lang="en-ID" sz="3200" b="1" dirty="0" err="1">
                <a:latin typeface="Times New Roman" pitchFamily="18" charset="0"/>
                <a:cs typeface="Times New Roman" pitchFamily="18" charset="0"/>
              </a:rPr>
              <a:t>Pertolongan</a:t>
            </a:r>
            <a:r>
              <a:rPr lang="en-ID" sz="3200" b="1" dirty="0">
                <a:latin typeface="Times New Roman" pitchFamily="18" charset="0"/>
                <a:cs typeface="Times New Roman" pitchFamily="18" charset="0"/>
              </a:rPr>
              <a:t> </a:t>
            </a:r>
            <a:r>
              <a:rPr lang="en-ID" sz="3200" b="1" dirty="0" err="1">
                <a:latin typeface="Times New Roman" pitchFamily="18" charset="0"/>
                <a:cs typeface="Times New Roman" pitchFamily="18" charset="0"/>
              </a:rPr>
              <a:t>Pertama</a:t>
            </a:r>
            <a:r>
              <a:rPr lang="en-ID" sz="3200" b="1" dirty="0">
                <a:latin typeface="Times New Roman" pitchFamily="18" charset="0"/>
                <a:cs typeface="Times New Roman" pitchFamily="18" charset="0"/>
              </a:rPr>
              <a:t> </a:t>
            </a:r>
            <a:r>
              <a:rPr lang="en-ID" sz="3200" b="1" dirty="0" err="1">
                <a:latin typeface="Times New Roman" pitchFamily="18" charset="0"/>
                <a:cs typeface="Times New Roman" pitchFamily="18" charset="0"/>
              </a:rPr>
              <a:t>Korban</a:t>
            </a:r>
            <a:r>
              <a:rPr lang="en-ID" sz="3200" b="1" dirty="0">
                <a:latin typeface="Times New Roman" pitchFamily="18" charset="0"/>
                <a:cs typeface="Times New Roman" pitchFamily="18" charset="0"/>
              </a:rPr>
              <a:t> </a:t>
            </a:r>
            <a:r>
              <a:rPr lang="en-ID" sz="3200" b="1" dirty="0" err="1">
                <a:latin typeface="Times New Roman" pitchFamily="18" charset="0"/>
                <a:cs typeface="Times New Roman" pitchFamily="18" charset="0"/>
              </a:rPr>
              <a:t>Banyak</a:t>
            </a:r>
            <a:r>
              <a:rPr lang="en-ID" sz="3200" b="1" dirty="0">
                <a:latin typeface="Times New Roman" pitchFamily="18" charset="0"/>
                <a:cs typeface="Times New Roman" pitchFamily="18" charset="0"/>
              </a:rPr>
              <a:t> (PPKB)</a:t>
            </a:r>
            <a:endParaRPr lang="en-US" sz="3200" dirty="0"/>
          </a:p>
        </p:txBody>
      </p:sp>
      <p:sp>
        <p:nvSpPr>
          <p:cNvPr id="3" name="Content Placeholder 2"/>
          <p:cNvSpPr>
            <a:spLocks noGrp="1"/>
          </p:cNvSpPr>
          <p:nvPr>
            <p:ph idx="1"/>
          </p:nvPr>
        </p:nvSpPr>
        <p:spPr>
          <a:xfrm>
            <a:off x="1468582" y="1427018"/>
            <a:ext cx="7046768" cy="4391891"/>
          </a:xfrm>
        </p:spPr>
        <p:txBody>
          <a:bodyPr>
            <a:noAutofit/>
          </a:bodyPr>
          <a:lstStyle/>
          <a:p>
            <a:pPr marL="514350" indent="-514350" algn="just">
              <a:lnSpc>
                <a:spcPct val="150000"/>
              </a:lnSpc>
              <a:buFont typeface="+mj-lt"/>
              <a:buAutoNum type="arabicPeriod"/>
            </a:pPr>
            <a:r>
              <a:rPr lang="en-US" sz="1800" b="1" dirty="0" err="1"/>
              <a:t>Peserta</a:t>
            </a:r>
            <a:r>
              <a:rPr lang="en-US" sz="1800" b="1" dirty="0"/>
              <a:t> </a:t>
            </a:r>
            <a:r>
              <a:rPr lang="en-US" sz="1800" b="1" dirty="0" err="1"/>
              <a:t>lomba</a:t>
            </a:r>
            <a:r>
              <a:rPr lang="en-US" sz="1800" b="1" dirty="0"/>
              <a:t> </a:t>
            </a:r>
            <a:r>
              <a:rPr lang="en-US" sz="1800" b="1" dirty="0" err="1"/>
              <a:t>Pertolongan</a:t>
            </a:r>
            <a:r>
              <a:rPr lang="en-US" sz="1800" b="1" dirty="0"/>
              <a:t> </a:t>
            </a:r>
            <a:r>
              <a:rPr lang="en-US" sz="1800" b="1" dirty="0" err="1"/>
              <a:t>Pertama</a:t>
            </a:r>
            <a:r>
              <a:rPr lang="en-US" sz="1800" b="1" dirty="0"/>
              <a:t> </a:t>
            </a:r>
            <a:r>
              <a:rPr lang="en-US" sz="1800" b="1" dirty="0" err="1"/>
              <a:t>Korban</a:t>
            </a:r>
            <a:r>
              <a:rPr lang="en-US" sz="1800" b="1" dirty="0"/>
              <a:t> </a:t>
            </a:r>
            <a:r>
              <a:rPr lang="en-US" sz="1800" b="1" dirty="0" err="1"/>
              <a:t>Banyak</a:t>
            </a:r>
            <a:r>
              <a:rPr lang="en-US" sz="1800" b="1" dirty="0"/>
              <a:t> (PPKB) </a:t>
            </a:r>
            <a:r>
              <a:rPr lang="en-US" sz="1800" b="1" dirty="0" err="1"/>
              <a:t>berjumlah</a:t>
            </a:r>
            <a:r>
              <a:rPr lang="en-US" sz="1800" b="1" dirty="0"/>
              <a:t> 4 </a:t>
            </a:r>
            <a:r>
              <a:rPr lang="en-US" sz="1800" b="1" dirty="0" err="1"/>
              <a:t>orang</a:t>
            </a:r>
            <a:r>
              <a:rPr lang="en-US" sz="1800" b="1" dirty="0"/>
              <a:t> per </a:t>
            </a:r>
            <a:r>
              <a:rPr lang="en-US" sz="1800" b="1" dirty="0" err="1"/>
              <a:t>kontingen</a:t>
            </a:r>
            <a:r>
              <a:rPr lang="en-US" sz="1800" b="1" dirty="0"/>
              <a:t>.</a:t>
            </a:r>
          </a:p>
          <a:p>
            <a:pPr marL="514350" indent="-514350" algn="just">
              <a:lnSpc>
                <a:spcPct val="150000"/>
              </a:lnSpc>
              <a:buFont typeface="+mj-lt"/>
              <a:buAutoNum type="arabicPeriod"/>
            </a:pPr>
            <a:r>
              <a:rPr lang="en-US" sz="1800" b="1" dirty="0" err="1"/>
              <a:t>Korban</a:t>
            </a:r>
            <a:r>
              <a:rPr lang="en-US" sz="1800" b="1" dirty="0"/>
              <a:t> </a:t>
            </a:r>
            <a:r>
              <a:rPr lang="en-US" sz="1800" b="1" dirty="0" err="1"/>
              <a:t>berasal</a:t>
            </a:r>
            <a:r>
              <a:rPr lang="en-US" sz="1800" b="1" dirty="0"/>
              <a:t> </a:t>
            </a:r>
            <a:r>
              <a:rPr lang="en-US" sz="1800" b="1" dirty="0" err="1"/>
              <a:t>dari</a:t>
            </a:r>
            <a:r>
              <a:rPr lang="en-US" sz="1800" b="1" dirty="0"/>
              <a:t> </a:t>
            </a:r>
            <a:r>
              <a:rPr lang="en-US" sz="1800" b="1" dirty="0" err="1"/>
              <a:t>panitia</a:t>
            </a:r>
            <a:r>
              <a:rPr lang="en-US" sz="1800" b="1" dirty="0"/>
              <a:t>.</a:t>
            </a:r>
          </a:p>
          <a:p>
            <a:pPr marL="514350" indent="-514350" algn="just">
              <a:lnSpc>
                <a:spcPct val="150000"/>
              </a:lnSpc>
              <a:buFont typeface="+mj-lt"/>
              <a:buAutoNum type="arabicPeriod"/>
            </a:pPr>
            <a:r>
              <a:rPr lang="en-US" sz="1800" b="1" dirty="0" err="1"/>
              <a:t>Peserta</a:t>
            </a:r>
            <a:r>
              <a:rPr lang="en-US" sz="1800" b="1" dirty="0"/>
              <a:t> </a:t>
            </a:r>
            <a:r>
              <a:rPr lang="en-US" sz="1800" b="1" dirty="0" err="1"/>
              <a:t>lomba</a:t>
            </a:r>
            <a:r>
              <a:rPr lang="en-US" sz="1800" b="1" dirty="0"/>
              <a:t> </a:t>
            </a:r>
            <a:r>
              <a:rPr lang="en-US" sz="1800" b="1" dirty="0" err="1"/>
              <a:t>bukan</a:t>
            </a:r>
            <a:r>
              <a:rPr lang="en-US" sz="1800" b="1" dirty="0"/>
              <a:t> </a:t>
            </a:r>
            <a:r>
              <a:rPr lang="en-US" sz="1800" b="1" dirty="0" err="1"/>
              <a:t>merupakan</a:t>
            </a:r>
            <a:r>
              <a:rPr lang="en-US" sz="1800" b="1" dirty="0"/>
              <a:t> </a:t>
            </a:r>
            <a:r>
              <a:rPr lang="en-US" sz="1800" b="1" dirty="0" err="1"/>
              <a:t>peserta</a:t>
            </a:r>
            <a:r>
              <a:rPr lang="en-US" sz="1800" b="1" dirty="0"/>
              <a:t> </a:t>
            </a:r>
            <a:r>
              <a:rPr lang="en-US" sz="1800" b="1" dirty="0" err="1"/>
              <a:t>lomba</a:t>
            </a:r>
            <a:r>
              <a:rPr lang="en-US" sz="1800" b="1" dirty="0"/>
              <a:t> </a:t>
            </a:r>
            <a:r>
              <a:rPr lang="en-US" sz="1800" b="1" dirty="0" err="1"/>
              <a:t>Desain</a:t>
            </a:r>
            <a:r>
              <a:rPr lang="en-US" sz="1800" b="1" dirty="0"/>
              <a:t> </a:t>
            </a:r>
            <a:r>
              <a:rPr lang="en-US" sz="1800" b="1" dirty="0" err="1"/>
              <a:t>Filtrasi</a:t>
            </a:r>
            <a:r>
              <a:rPr lang="en-US" sz="1800" b="1" dirty="0"/>
              <a:t> Air </a:t>
            </a:r>
            <a:r>
              <a:rPr lang="en-US" sz="1800" b="1" dirty="0" err="1"/>
              <a:t>dan</a:t>
            </a:r>
            <a:r>
              <a:rPr lang="en-US" sz="1800" b="1" dirty="0"/>
              <a:t> </a:t>
            </a:r>
            <a:r>
              <a:rPr lang="en-US" sz="1800" b="1" dirty="0" err="1"/>
              <a:t>Pemetaan</a:t>
            </a:r>
            <a:r>
              <a:rPr lang="en-US" sz="1800" b="1" dirty="0"/>
              <a:t>.</a:t>
            </a:r>
          </a:p>
          <a:p>
            <a:pPr marL="514350" indent="-514350" algn="just">
              <a:lnSpc>
                <a:spcPct val="150000"/>
              </a:lnSpc>
              <a:buFont typeface="+mj-lt"/>
              <a:buAutoNum type="arabicPeriod"/>
            </a:pPr>
            <a:r>
              <a:rPr lang="en-US" sz="1800" b="1" dirty="0" err="1"/>
              <a:t>Perlengkapan</a:t>
            </a:r>
            <a:r>
              <a:rPr lang="en-US" sz="1800" b="1" dirty="0"/>
              <a:t> </a:t>
            </a:r>
            <a:r>
              <a:rPr lang="en-US" sz="1800" b="1" dirty="0" err="1"/>
              <a:t>dan</a:t>
            </a:r>
            <a:r>
              <a:rPr lang="en-US" sz="1800" b="1" dirty="0"/>
              <a:t> </a:t>
            </a:r>
            <a:r>
              <a:rPr lang="en-US" sz="1800" b="1" dirty="0" err="1"/>
              <a:t>peralatan</a:t>
            </a:r>
            <a:r>
              <a:rPr lang="en-US" sz="1800" b="1" dirty="0"/>
              <a:t> </a:t>
            </a:r>
            <a:r>
              <a:rPr lang="en-US" sz="1800" b="1" dirty="0" err="1"/>
              <a:t>lomba</a:t>
            </a:r>
            <a:r>
              <a:rPr lang="en-US" sz="1800" b="1" dirty="0"/>
              <a:t> (</a:t>
            </a:r>
            <a:r>
              <a:rPr lang="en-US" sz="1800" b="1" dirty="0" err="1"/>
              <a:t>termasuk</a:t>
            </a:r>
            <a:r>
              <a:rPr lang="en-US" sz="1800" b="1" dirty="0"/>
              <a:t> form </a:t>
            </a:r>
            <a:r>
              <a:rPr lang="en-US" sz="1800" b="1" dirty="0" err="1"/>
              <a:t>penanganan</a:t>
            </a:r>
            <a:r>
              <a:rPr lang="en-US" sz="1800" b="1" dirty="0"/>
              <a:t>) </a:t>
            </a:r>
            <a:r>
              <a:rPr lang="en-US" sz="1800" b="1" dirty="0" err="1"/>
              <a:t>disediakan</a:t>
            </a:r>
            <a:r>
              <a:rPr lang="en-US" sz="1800" b="1" dirty="0"/>
              <a:t> </a:t>
            </a:r>
            <a:r>
              <a:rPr lang="en-US" sz="1800" b="1" dirty="0" err="1"/>
              <a:t>oleh</a:t>
            </a:r>
            <a:r>
              <a:rPr lang="en-US" sz="1800" b="1" dirty="0"/>
              <a:t> </a:t>
            </a:r>
            <a:r>
              <a:rPr lang="en-US" sz="1800" b="1" dirty="0" err="1"/>
              <a:t>panitia</a:t>
            </a:r>
            <a:r>
              <a:rPr lang="en-US" sz="1800" b="1" dirty="0"/>
              <a:t>, </a:t>
            </a:r>
          </a:p>
          <a:p>
            <a:pPr marL="514350" indent="-514350" algn="just">
              <a:lnSpc>
                <a:spcPct val="150000"/>
              </a:lnSpc>
              <a:buFont typeface="+mj-lt"/>
              <a:buAutoNum type="arabicPeriod"/>
            </a:pPr>
            <a:r>
              <a:rPr lang="sv-SE" sz="1800" b="1" dirty="0"/>
              <a:t>Alat Pelindung Diri (APD) berupa masker dan sarung tangan lateks dibawa oleh </a:t>
            </a:r>
            <a:r>
              <a:rPr lang="en-US" sz="1800" b="1" dirty="0" err="1"/>
              <a:t>peserta</a:t>
            </a:r>
            <a:r>
              <a:rPr lang="en-US" sz="1800" b="1" dirty="0"/>
              <a:t>. </a:t>
            </a:r>
            <a:endParaRPr lang="id-ID" sz="1800" b="1" dirty="0"/>
          </a:p>
          <a:p>
            <a:pPr algn="just">
              <a:buNone/>
            </a:pPr>
            <a:endParaRPr lang="en-US" sz="2000" b="1" dirty="0"/>
          </a:p>
          <a:p>
            <a:pPr marL="514350" indent="-514350" algn="just">
              <a:buFont typeface="+mj-lt"/>
              <a:buAutoNum type="arabicPeriod"/>
            </a:pPr>
            <a:endParaRPr lang="en-US" sz="2000" b="1" dirty="0"/>
          </a:p>
          <a:p>
            <a:pPr marL="514350" indent="-514350">
              <a:buFont typeface="+mj-lt"/>
              <a:buAutoNum type="arabicPeriod"/>
            </a:pPr>
            <a:endParaRPr lang="id-ID" sz="2100" dirty="0">
              <a:latin typeface="Trebuchet MS" panose="020B0603020202020204" pitchFamily="34" charset="0"/>
            </a:endParaRPr>
          </a:p>
        </p:txBody>
      </p:sp>
    </p:spTree>
    <p:extLst>
      <p:ext uri="{BB962C8B-B14F-4D97-AF65-F5344CB8AC3E}">
        <p14:creationId xmlns:p14="http://schemas.microsoft.com/office/powerpoint/2010/main" val="12337679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37309"/>
            <a:ext cx="7886700" cy="166255"/>
          </a:xfrm>
        </p:spPr>
        <p:txBody>
          <a:bodyPr>
            <a:normAutofit fontScale="90000"/>
          </a:bodyPr>
          <a:lstStyle/>
          <a:p>
            <a:endParaRPr lang="en-US" sz="3200" dirty="0"/>
          </a:p>
        </p:txBody>
      </p:sp>
      <p:sp>
        <p:nvSpPr>
          <p:cNvPr id="3" name="Content Placeholder 2"/>
          <p:cNvSpPr>
            <a:spLocks noGrp="1"/>
          </p:cNvSpPr>
          <p:nvPr>
            <p:ph idx="1"/>
          </p:nvPr>
        </p:nvSpPr>
        <p:spPr>
          <a:xfrm>
            <a:off x="1468582" y="997528"/>
            <a:ext cx="7046768" cy="5179436"/>
          </a:xfrm>
        </p:spPr>
        <p:txBody>
          <a:bodyPr>
            <a:normAutofit/>
          </a:bodyPr>
          <a:lstStyle/>
          <a:p>
            <a:pPr marL="514350" indent="-514350" algn="just">
              <a:lnSpc>
                <a:spcPct val="150000"/>
              </a:lnSpc>
              <a:buFont typeface="+mj-lt"/>
              <a:buAutoNum type="arabicPeriod" startAt="6"/>
            </a:pPr>
            <a:r>
              <a:rPr lang="en-US" sz="1800" b="1" dirty="0" err="1"/>
              <a:t>Waktu</a:t>
            </a:r>
            <a:r>
              <a:rPr lang="en-US" sz="1800" b="1" dirty="0"/>
              <a:t> </a:t>
            </a:r>
            <a:r>
              <a:rPr lang="en-US" sz="1800" b="1" dirty="0" err="1"/>
              <a:t>keseluruhan</a:t>
            </a:r>
            <a:r>
              <a:rPr lang="en-US" sz="1800" b="1" dirty="0"/>
              <a:t> </a:t>
            </a:r>
            <a:r>
              <a:rPr lang="en-US" sz="1800" b="1" dirty="0" err="1"/>
              <a:t>lomba</a:t>
            </a:r>
            <a:r>
              <a:rPr lang="en-US" sz="1800" b="1" dirty="0"/>
              <a:t> </a:t>
            </a:r>
            <a:r>
              <a:rPr lang="en-US" sz="1800" b="1" dirty="0" err="1"/>
              <a:t>yakni</a:t>
            </a:r>
            <a:r>
              <a:rPr lang="en-US" sz="1800" b="1" dirty="0"/>
              <a:t> 25 </a:t>
            </a:r>
            <a:r>
              <a:rPr lang="en-US" sz="1800" b="1" dirty="0" err="1"/>
              <a:t>menit</a:t>
            </a:r>
            <a:r>
              <a:rPr lang="en-US" sz="1800" b="1" dirty="0"/>
              <a:t> </a:t>
            </a:r>
            <a:r>
              <a:rPr lang="en-US" sz="1800" b="1" dirty="0" err="1"/>
              <a:t>dengan</a:t>
            </a:r>
            <a:r>
              <a:rPr lang="en-US" sz="1800" b="1" dirty="0"/>
              <a:t> </a:t>
            </a:r>
            <a:r>
              <a:rPr lang="en-US" sz="1800" b="1" dirty="0" err="1"/>
              <a:t>rincian</a:t>
            </a:r>
            <a:r>
              <a:rPr lang="en-US" sz="1800" b="1" dirty="0"/>
              <a:t>:</a:t>
            </a:r>
          </a:p>
          <a:p>
            <a:pPr marL="533400" algn="just">
              <a:lnSpc>
                <a:spcPct val="150000"/>
              </a:lnSpc>
              <a:buNone/>
            </a:pPr>
            <a:r>
              <a:rPr lang="en-US" sz="1800" b="1" dirty="0"/>
              <a:t>	1 </a:t>
            </a:r>
            <a:r>
              <a:rPr lang="en-US" sz="1800" b="1" dirty="0" err="1"/>
              <a:t>menit</a:t>
            </a:r>
            <a:r>
              <a:rPr lang="en-US" sz="1800" b="1" dirty="0"/>
              <a:t> </a:t>
            </a:r>
            <a:r>
              <a:rPr lang="en-US" sz="1800" b="1" dirty="0" err="1"/>
              <a:t>persiapan</a:t>
            </a:r>
            <a:r>
              <a:rPr lang="en-US" sz="1800" b="1" dirty="0"/>
              <a:t> </a:t>
            </a:r>
            <a:r>
              <a:rPr lang="en-US" sz="1800" b="1" dirty="0" err="1"/>
              <a:t>alat</a:t>
            </a:r>
            <a:r>
              <a:rPr lang="en-US" sz="1800" b="1" dirty="0"/>
              <a:t> </a:t>
            </a:r>
          </a:p>
          <a:p>
            <a:pPr marL="533400" algn="just">
              <a:lnSpc>
                <a:spcPct val="150000"/>
              </a:lnSpc>
              <a:buNone/>
            </a:pPr>
            <a:r>
              <a:rPr lang="en-US" sz="1800" b="1" dirty="0"/>
              <a:t>	1 </a:t>
            </a:r>
            <a:r>
              <a:rPr lang="en-US" sz="1800" b="1" dirty="0" err="1"/>
              <a:t>menit</a:t>
            </a:r>
            <a:r>
              <a:rPr lang="en-US" sz="1800" b="1" dirty="0"/>
              <a:t> </a:t>
            </a:r>
            <a:r>
              <a:rPr lang="en-US" sz="1800" b="1" dirty="0" err="1"/>
              <a:t>pembacaan</a:t>
            </a:r>
            <a:r>
              <a:rPr lang="en-US" sz="1800" b="1" dirty="0"/>
              <a:t> </a:t>
            </a:r>
            <a:r>
              <a:rPr lang="en-US" sz="1800" b="1" dirty="0" err="1"/>
              <a:t>soal</a:t>
            </a:r>
            <a:endParaRPr lang="id-ID" sz="1800" b="1" dirty="0"/>
          </a:p>
          <a:p>
            <a:pPr marL="533400" algn="just">
              <a:lnSpc>
                <a:spcPct val="150000"/>
              </a:lnSpc>
              <a:buNone/>
            </a:pPr>
            <a:r>
              <a:rPr lang="id-ID" sz="1800" b="1" dirty="0"/>
              <a:t>    </a:t>
            </a:r>
            <a:r>
              <a:rPr lang="en-ID" sz="1800" b="1" dirty="0"/>
              <a:t>	</a:t>
            </a:r>
            <a:r>
              <a:rPr lang="en-US" sz="1800" b="1" dirty="0"/>
              <a:t>20 </a:t>
            </a:r>
            <a:r>
              <a:rPr lang="en-US" sz="1800" b="1" dirty="0" err="1"/>
              <a:t>menit</a:t>
            </a:r>
            <a:r>
              <a:rPr lang="en-US" sz="1800" b="1" dirty="0"/>
              <a:t> </a:t>
            </a:r>
            <a:r>
              <a:rPr lang="en-US" sz="1800" b="1" dirty="0" err="1"/>
              <a:t>penanganan</a:t>
            </a:r>
            <a:r>
              <a:rPr lang="en-US" sz="1800" b="1" dirty="0"/>
              <a:t> </a:t>
            </a:r>
            <a:r>
              <a:rPr lang="en-US" sz="1800" b="1" dirty="0" err="1"/>
              <a:t>dan</a:t>
            </a:r>
            <a:r>
              <a:rPr lang="en-US" sz="1800" b="1" dirty="0"/>
              <a:t> </a:t>
            </a:r>
            <a:r>
              <a:rPr lang="en-US" sz="1800" b="1" dirty="0" err="1"/>
              <a:t>evakuasi</a:t>
            </a:r>
            <a:endParaRPr lang="en-US" sz="1800" b="1" dirty="0"/>
          </a:p>
          <a:p>
            <a:pPr marL="533400" algn="just">
              <a:lnSpc>
                <a:spcPct val="150000"/>
              </a:lnSpc>
              <a:buNone/>
            </a:pPr>
            <a:r>
              <a:rPr lang="en-US" sz="1800" b="1" dirty="0"/>
              <a:t>	3 </a:t>
            </a:r>
            <a:r>
              <a:rPr lang="en-US" sz="1800" b="1" dirty="0" err="1"/>
              <a:t>menit</a:t>
            </a:r>
            <a:r>
              <a:rPr lang="en-US" sz="1800" b="1" dirty="0"/>
              <a:t> </a:t>
            </a:r>
            <a:r>
              <a:rPr lang="en-US" sz="1800" b="1" dirty="0" err="1"/>
              <a:t>evaluasi</a:t>
            </a:r>
            <a:r>
              <a:rPr lang="en-US" sz="1800" b="1" dirty="0"/>
              <a:t>. </a:t>
            </a:r>
          </a:p>
          <a:p>
            <a:pPr marL="533400" indent="6350" algn="just">
              <a:lnSpc>
                <a:spcPct val="150000"/>
              </a:lnSpc>
              <a:buNone/>
            </a:pPr>
            <a:r>
              <a:rPr lang="en-US" sz="1800" b="1" dirty="0" err="1"/>
              <a:t>Lomba</a:t>
            </a:r>
            <a:r>
              <a:rPr lang="en-US" sz="1800" b="1" dirty="0"/>
              <a:t> </a:t>
            </a:r>
            <a:r>
              <a:rPr lang="en-US" sz="1800" b="1" dirty="0" err="1"/>
              <a:t>dimulai</a:t>
            </a:r>
            <a:r>
              <a:rPr lang="en-US" sz="1800" b="1" dirty="0"/>
              <a:t> </a:t>
            </a:r>
            <a:r>
              <a:rPr lang="en-US" sz="1800" b="1" dirty="0" err="1"/>
              <a:t>ketika</a:t>
            </a:r>
            <a:r>
              <a:rPr lang="en-US" sz="1800" b="1" dirty="0"/>
              <a:t> </a:t>
            </a:r>
            <a:r>
              <a:rPr lang="en-US" sz="1800" b="1" i="1" dirty="0"/>
              <a:t>leader </a:t>
            </a:r>
            <a:r>
              <a:rPr lang="en-US" sz="1800" b="1" i="1" dirty="0" err="1"/>
              <a:t>mengatakan</a:t>
            </a:r>
            <a:r>
              <a:rPr lang="en-US" sz="1800" b="1" i="1" dirty="0"/>
              <a:t> “</a:t>
            </a:r>
            <a:r>
              <a:rPr lang="en-US" sz="1800" b="1" i="1" dirty="0" err="1"/>
              <a:t>Siap</a:t>
            </a:r>
            <a:r>
              <a:rPr lang="en-US" sz="1800" b="1" i="1" dirty="0"/>
              <a:t>” </a:t>
            </a:r>
            <a:r>
              <a:rPr lang="en-US" sz="1800" b="1" i="1" dirty="0" err="1"/>
              <a:t>dan</a:t>
            </a:r>
            <a:r>
              <a:rPr lang="en-US" sz="1800" b="1" i="1" dirty="0"/>
              <a:t> </a:t>
            </a:r>
            <a:r>
              <a:rPr lang="en-US" sz="1800" b="1" i="1" dirty="0" err="1"/>
              <a:t>dinyatakan</a:t>
            </a:r>
            <a:r>
              <a:rPr lang="en-US" sz="1800" b="1" i="1" dirty="0"/>
              <a:t> </a:t>
            </a:r>
            <a:r>
              <a:rPr lang="en-US" sz="1800" b="1" i="1" dirty="0" err="1"/>
              <a:t>selesai</a:t>
            </a:r>
            <a:r>
              <a:rPr lang="en-US" sz="1800" b="1" i="1" dirty="0"/>
              <a:t> </a:t>
            </a:r>
            <a:r>
              <a:rPr lang="en-US" sz="1800" b="1" i="1" dirty="0" err="1"/>
              <a:t>apabila</a:t>
            </a:r>
            <a:r>
              <a:rPr lang="en-US" sz="1800" b="1" i="1" dirty="0"/>
              <a:t> leader </a:t>
            </a:r>
            <a:r>
              <a:rPr lang="en-US" sz="1800" b="1" i="1" dirty="0" err="1"/>
              <a:t>mengatakan</a:t>
            </a:r>
            <a:r>
              <a:rPr lang="en-US" sz="1800" b="1" i="1" dirty="0"/>
              <a:t> “</a:t>
            </a:r>
            <a:r>
              <a:rPr lang="en-US" sz="1800" b="1" i="1" dirty="0" err="1"/>
              <a:t>Selesai</a:t>
            </a:r>
            <a:r>
              <a:rPr lang="en-US" sz="1800" b="1" i="1" dirty="0"/>
              <a:t>” </a:t>
            </a:r>
            <a:r>
              <a:rPr lang="en-US" sz="1800" b="1" i="1" dirty="0" err="1"/>
              <a:t>atau</a:t>
            </a:r>
            <a:r>
              <a:rPr lang="en-US" sz="1800" b="1" i="1" dirty="0"/>
              <a:t> </a:t>
            </a:r>
            <a:r>
              <a:rPr lang="en-US" sz="1800" b="1" i="1" dirty="0" err="1"/>
              <a:t>waktu</a:t>
            </a:r>
            <a:r>
              <a:rPr lang="en-US" sz="1800" b="1" i="1" dirty="0"/>
              <a:t> yang </a:t>
            </a:r>
            <a:r>
              <a:rPr lang="en-US" sz="1800" b="1" i="1" dirty="0" err="1"/>
              <a:t>diberikan</a:t>
            </a:r>
            <a:r>
              <a:rPr lang="en-US" sz="1800" b="1" i="1" dirty="0"/>
              <a:t> </a:t>
            </a:r>
            <a:r>
              <a:rPr lang="en-US" sz="1800" b="1" i="1" dirty="0" err="1"/>
              <a:t>telah</a:t>
            </a:r>
            <a:r>
              <a:rPr lang="en-US" sz="1800" b="1" i="1" dirty="0"/>
              <a:t> </a:t>
            </a:r>
            <a:r>
              <a:rPr lang="en-US" sz="1800" b="1" i="1" dirty="0" err="1"/>
              <a:t>habis</a:t>
            </a:r>
            <a:r>
              <a:rPr lang="en-US" sz="1800" b="1" i="1" dirty="0"/>
              <a:t>.</a:t>
            </a:r>
            <a:endParaRPr lang="en-US" sz="1800" b="1"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609600"/>
            <a:ext cx="7886700" cy="180109"/>
          </a:xfrm>
        </p:spPr>
        <p:txBody>
          <a:bodyPr>
            <a:normAutofit fontScale="90000"/>
          </a:bodyPr>
          <a:lstStyle/>
          <a:p>
            <a:endParaRPr lang="en-US" sz="3200" dirty="0"/>
          </a:p>
        </p:txBody>
      </p:sp>
      <p:sp>
        <p:nvSpPr>
          <p:cNvPr id="3" name="Content Placeholder 2"/>
          <p:cNvSpPr>
            <a:spLocks noGrp="1"/>
          </p:cNvSpPr>
          <p:nvPr>
            <p:ph idx="1"/>
          </p:nvPr>
        </p:nvSpPr>
        <p:spPr>
          <a:xfrm>
            <a:off x="1468582" y="803564"/>
            <a:ext cx="7046768" cy="4391891"/>
          </a:xfrm>
        </p:spPr>
        <p:txBody>
          <a:bodyPr>
            <a:noAutofit/>
          </a:bodyPr>
          <a:lstStyle/>
          <a:p>
            <a:pPr algn="just">
              <a:buNone/>
            </a:pPr>
            <a:r>
              <a:rPr lang="en-US" sz="2000" b="1" dirty="0"/>
              <a:t>	</a:t>
            </a:r>
            <a:r>
              <a:rPr lang="en-US" sz="2000" b="1" i="1" dirty="0"/>
              <a:t> </a:t>
            </a:r>
          </a:p>
          <a:p>
            <a:pPr marL="514350" indent="-514350" algn="just">
              <a:lnSpc>
                <a:spcPct val="150000"/>
              </a:lnSpc>
              <a:buFont typeface="+mj-lt"/>
              <a:buAutoNum type="arabicPeriod" startAt="7"/>
            </a:pPr>
            <a:r>
              <a:rPr lang="en-US" sz="1800" b="1" dirty="0" err="1"/>
              <a:t>Materi</a:t>
            </a:r>
            <a:r>
              <a:rPr lang="en-US" sz="1800" b="1" dirty="0"/>
              <a:t> </a:t>
            </a:r>
            <a:r>
              <a:rPr lang="en-US" sz="1800" b="1" dirty="0" err="1"/>
              <a:t>lomba</a:t>
            </a:r>
            <a:r>
              <a:rPr lang="en-US" sz="1800" b="1" dirty="0"/>
              <a:t> </a:t>
            </a:r>
            <a:r>
              <a:rPr lang="en-US" sz="1800" b="1" dirty="0" err="1"/>
              <a:t>mengacu</a:t>
            </a:r>
            <a:r>
              <a:rPr lang="en-US" sz="1800" b="1" dirty="0"/>
              <a:t> </a:t>
            </a:r>
            <a:r>
              <a:rPr lang="en-US" sz="1800" b="1" dirty="0" err="1"/>
              <a:t>pada</a:t>
            </a:r>
            <a:r>
              <a:rPr lang="en-US" sz="1800" b="1" dirty="0"/>
              <a:t> </a:t>
            </a:r>
            <a:r>
              <a:rPr lang="en-US" sz="1800" b="1" dirty="0" err="1"/>
              <a:t>buku</a:t>
            </a:r>
            <a:r>
              <a:rPr lang="en-US" sz="1800" b="1" dirty="0"/>
              <a:t> </a:t>
            </a:r>
            <a:r>
              <a:rPr lang="en-US" sz="1800" b="1" dirty="0" err="1"/>
              <a:t>Pedoman</a:t>
            </a:r>
            <a:r>
              <a:rPr lang="en-US" sz="1800" b="1" dirty="0"/>
              <a:t> </a:t>
            </a:r>
            <a:r>
              <a:rPr lang="en-US" sz="1800" b="1" dirty="0" err="1"/>
              <a:t>Pertolongan</a:t>
            </a:r>
            <a:r>
              <a:rPr lang="en-US" sz="1800" b="1" dirty="0"/>
              <a:t> </a:t>
            </a:r>
            <a:r>
              <a:rPr lang="en-US" sz="1800" b="1" dirty="0" err="1"/>
              <a:t>Pertama</a:t>
            </a:r>
            <a:r>
              <a:rPr lang="en-US" sz="1800" b="1" dirty="0"/>
              <a:t> </a:t>
            </a:r>
            <a:r>
              <a:rPr lang="en-US" sz="1800" b="1" dirty="0" err="1"/>
              <a:t>terbitan</a:t>
            </a:r>
            <a:r>
              <a:rPr lang="en-US" sz="1800" b="1" dirty="0"/>
              <a:t> PMI </a:t>
            </a:r>
            <a:r>
              <a:rPr lang="en-US" sz="1800" b="1" dirty="0" err="1"/>
              <a:t>Pusat</a:t>
            </a:r>
            <a:r>
              <a:rPr lang="en-US" sz="1800" b="1" dirty="0"/>
              <a:t> </a:t>
            </a:r>
            <a:r>
              <a:rPr lang="fi-FI" sz="1800" b="1" dirty="0"/>
              <a:t>edisi ke-2 cetakan ke-4 tahun 2009. </a:t>
            </a:r>
            <a:endParaRPr lang="id-ID" sz="1800" b="1" dirty="0"/>
          </a:p>
          <a:p>
            <a:pPr marL="514350" indent="-514350" algn="just">
              <a:lnSpc>
                <a:spcPct val="150000"/>
              </a:lnSpc>
              <a:buFont typeface="+mj-lt"/>
              <a:buAutoNum type="arabicPeriod" startAt="9"/>
            </a:pPr>
            <a:r>
              <a:rPr lang="en-US" sz="1800" b="1" dirty="0" err="1"/>
              <a:t>Penilaian</a:t>
            </a:r>
            <a:r>
              <a:rPr lang="en-US" sz="1800" b="1" dirty="0"/>
              <a:t> </a:t>
            </a:r>
            <a:r>
              <a:rPr lang="en-US" sz="1800" b="1" dirty="0" err="1"/>
              <a:t>menggunakan</a:t>
            </a:r>
            <a:r>
              <a:rPr lang="en-US" sz="1800" b="1" dirty="0"/>
              <a:t> </a:t>
            </a:r>
            <a:r>
              <a:rPr lang="en-US" sz="1800" b="1" dirty="0" err="1"/>
              <a:t>sistem</a:t>
            </a:r>
            <a:r>
              <a:rPr lang="en-US" sz="1800" b="1" dirty="0"/>
              <a:t> grid.</a:t>
            </a:r>
          </a:p>
          <a:p>
            <a:pPr marL="514350" indent="-514350" algn="just">
              <a:lnSpc>
                <a:spcPct val="150000"/>
              </a:lnSpc>
              <a:buFont typeface="+mj-lt"/>
              <a:buAutoNum type="arabicPeriod" startAt="9"/>
            </a:pPr>
            <a:r>
              <a:rPr lang="en-US" sz="1800" b="1" dirty="0" err="1"/>
              <a:t>Komplain</a:t>
            </a:r>
            <a:r>
              <a:rPr lang="en-US" sz="1800" b="1" dirty="0"/>
              <a:t> </a:t>
            </a:r>
            <a:r>
              <a:rPr lang="en-US" sz="1800" b="1" dirty="0" err="1"/>
              <a:t>tidak</a:t>
            </a:r>
            <a:r>
              <a:rPr lang="en-US" sz="1800" b="1" dirty="0"/>
              <a:t> </a:t>
            </a:r>
            <a:r>
              <a:rPr lang="en-US" sz="1800" b="1" dirty="0" err="1"/>
              <a:t>dilayani</a:t>
            </a:r>
            <a:r>
              <a:rPr lang="en-US" sz="1800" b="1" dirty="0"/>
              <a:t> </a:t>
            </a:r>
            <a:r>
              <a:rPr lang="en-US" sz="1800" b="1" dirty="0" err="1"/>
              <a:t>setelah</a:t>
            </a:r>
            <a:r>
              <a:rPr lang="en-US" sz="1800" b="1" dirty="0"/>
              <a:t> </a:t>
            </a:r>
            <a:r>
              <a:rPr lang="en-US" sz="1800" b="1" dirty="0" err="1"/>
              <a:t>peserta</a:t>
            </a:r>
            <a:r>
              <a:rPr lang="en-US" sz="1800" b="1" dirty="0"/>
              <a:t> </a:t>
            </a:r>
            <a:r>
              <a:rPr lang="en-US" sz="1800" b="1" dirty="0" err="1"/>
              <a:t>meninggalkan</a:t>
            </a:r>
            <a:r>
              <a:rPr lang="en-US" sz="1800" b="1" dirty="0"/>
              <a:t> area </a:t>
            </a:r>
            <a:r>
              <a:rPr lang="en-US" sz="1800" b="1" dirty="0" err="1"/>
              <a:t>lomba</a:t>
            </a:r>
            <a:endParaRPr lang="id-ID" sz="1800" b="1" dirty="0"/>
          </a:p>
          <a:p>
            <a:pPr marL="514350" indent="-514350" algn="just">
              <a:lnSpc>
                <a:spcPct val="150000"/>
              </a:lnSpc>
              <a:buFont typeface="+mj-lt"/>
              <a:buAutoNum type="arabicPeriod" startAt="9"/>
            </a:pPr>
            <a:r>
              <a:rPr lang="en-US" sz="1800" b="1" dirty="0" err="1"/>
              <a:t>Segala</a:t>
            </a:r>
            <a:r>
              <a:rPr lang="en-US" sz="1800" b="1" dirty="0"/>
              <a:t> </a:t>
            </a:r>
            <a:r>
              <a:rPr lang="en-US" sz="1800" b="1" dirty="0" err="1"/>
              <a:t>bentuk</a:t>
            </a:r>
            <a:r>
              <a:rPr lang="en-US" sz="1800" b="1" dirty="0"/>
              <a:t> </a:t>
            </a:r>
            <a:r>
              <a:rPr lang="en-US" sz="1800" b="1" dirty="0" err="1"/>
              <a:t>kecurangan</a:t>
            </a:r>
            <a:r>
              <a:rPr lang="en-US" sz="1800" b="1" dirty="0"/>
              <a:t> </a:t>
            </a:r>
            <a:r>
              <a:rPr lang="en-US" sz="1800" b="1" dirty="0" err="1"/>
              <a:t>atau</a:t>
            </a:r>
            <a:r>
              <a:rPr lang="en-US" sz="1800" b="1" dirty="0"/>
              <a:t> </a:t>
            </a:r>
            <a:r>
              <a:rPr lang="en-US" sz="1800" b="1" dirty="0" err="1"/>
              <a:t>pelanggaran</a:t>
            </a:r>
            <a:r>
              <a:rPr lang="en-US" sz="1800" b="1" dirty="0"/>
              <a:t> </a:t>
            </a:r>
            <a:r>
              <a:rPr lang="en-US" sz="1800" b="1" dirty="0" err="1"/>
              <a:t>terhadap</a:t>
            </a:r>
            <a:r>
              <a:rPr lang="en-US" sz="1800" b="1" dirty="0"/>
              <a:t> </a:t>
            </a:r>
            <a:r>
              <a:rPr lang="en-US" sz="1800" b="1" dirty="0" err="1"/>
              <a:t>ketentuan</a:t>
            </a:r>
            <a:r>
              <a:rPr lang="en-US" sz="1800" b="1" dirty="0"/>
              <a:t> yang </a:t>
            </a:r>
            <a:r>
              <a:rPr lang="en-US" sz="1800" b="1" dirty="0" err="1"/>
              <a:t>telah</a:t>
            </a:r>
            <a:r>
              <a:rPr lang="en-US" sz="1800" b="1" dirty="0"/>
              <a:t> </a:t>
            </a:r>
            <a:r>
              <a:rPr lang="en-US" sz="1800" b="1" dirty="0" err="1"/>
              <a:t>diatur</a:t>
            </a:r>
            <a:r>
              <a:rPr lang="en-US" sz="1800" b="1" dirty="0"/>
              <a:t> </a:t>
            </a:r>
            <a:r>
              <a:rPr lang="en-US" sz="1800" b="1" dirty="0" err="1"/>
              <a:t>akan</a:t>
            </a:r>
            <a:r>
              <a:rPr lang="en-US" sz="1800" b="1" dirty="0"/>
              <a:t> </a:t>
            </a:r>
            <a:r>
              <a:rPr lang="en-US" sz="1800" b="1" dirty="0" err="1"/>
              <a:t>mendapatkan</a:t>
            </a:r>
            <a:r>
              <a:rPr lang="en-US" sz="1800" b="1" dirty="0"/>
              <a:t> </a:t>
            </a:r>
            <a:r>
              <a:rPr lang="en-US" sz="1800" b="1" dirty="0" err="1"/>
              <a:t>sanksi</a:t>
            </a:r>
            <a:r>
              <a:rPr lang="en-US" sz="1800" b="1" dirty="0"/>
              <a:t>/</a:t>
            </a:r>
            <a:r>
              <a:rPr lang="en-US" sz="1800" b="1" dirty="0" err="1"/>
              <a:t>diskualifikasi</a:t>
            </a:r>
            <a:r>
              <a:rPr lang="en-US" sz="1800" b="1" dirty="0"/>
              <a:t>.</a:t>
            </a:r>
          </a:p>
          <a:p>
            <a:pPr marL="514350" indent="-514350" algn="just">
              <a:lnSpc>
                <a:spcPct val="150000"/>
              </a:lnSpc>
              <a:buFont typeface="+mj-lt"/>
              <a:buAutoNum type="arabicPeriod" startAt="9"/>
            </a:pPr>
            <a:r>
              <a:rPr lang="en-US" sz="1800" b="1" dirty="0" err="1"/>
              <a:t>Keputusan</a:t>
            </a:r>
            <a:r>
              <a:rPr lang="en-US" sz="1800" b="1" dirty="0"/>
              <a:t> </a:t>
            </a:r>
            <a:r>
              <a:rPr lang="en-US" sz="1800" b="1" dirty="0" err="1"/>
              <a:t>juri</a:t>
            </a:r>
            <a:r>
              <a:rPr lang="en-US" sz="1800" b="1" dirty="0"/>
              <a:t> </a:t>
            </a:r>
            <a:r>
              <a:rPr lang="en-US" sz="1800" b="1" dirty="0" err="1"/>
              <a:t>tidak</a:t>
            </a:r>
            <a:r>
              <a:rPr lang="en-US" sz="1800" b="1" dirty="0"/>
              <a:t> </a:t>
            </a:r>
            <a:r>
              <a:rPr lang="en-US" sz="1800" b="1" dirty="0" err="1"/>
              <a:t>dapat</a:t>
            </a:r>
            <a:r>
              <a:rPr lang="en-US" sz="1800" b="1" dirty="0"/>
              <a:t> </a:t>
            </a:r>
            <a:r>
              <a:rPr lang="en-US" sz="1800" b="1" dirty="0" err="1"/>
              <a:t>diganggu</a:t>
            </a:r>
            <a:r>
              <a:rPr lang="en-US" sz="1800" b="1" dirty="0"/>
              <a:t> </a:t>
            </a:r>
            <a:r>
              <a:rPr lang="en-US" sz="1800" b="1" dirty="0" err="1"/>
              <a:t>gugat</a:t>
            </a:r>
            <a:r>
              <a:rPr lang="en-US" sz="1800" b="1" dirty="0"/>
              <a:t>.</a:t>
            </a:r>
          </a:p>
          <a:p>
            <a:pPr marL="514350" indent="-514350" algn="just">
              <a:lnSpc>
                <a:spcPct val="150000"/>
              </a:lnSpc>
              <a:buNone/>
            </a:pPr>
            <a:endParaRPr lang="en-US" sz="1800" b="1" dirty="0"/>
          </a:p>
          <a:p>
            <a:pPr marL="514350" indent="-514350" algn="just">
              <a:buNone/>
            </a:pPr>
            <a:endParaRPr lang="fi-FI" sz="2000" b="1" dirty="0"/>
          </a:p>
        </p:txBody>
      </p:sp>
    </p:spTree>
    <p:extLst>
      <p:ext uri="{BB962C8B-B14F-4D97-AF65-F5344CB8AC3E}">
        <p14:creationId xmlns:p14="http://schemas.microsoft.com/office/powerpoint/2010/main" val="12337679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endParaRPr lang="en-US"/>
          </a:p>
        </p:txBody>
      </p:sp>
      <p:sp>
        <p:nvSpPr>
          <p:cNvPr id="5" name="TextBox 4"/>
          <p:cNvSpPr txBox="1"/>
          <p:nvPr/>
        </p:nvSpPr>
        <p:spPr>
          <a:xfrm>
            <a:off x="457026" y="1813161"/>
            <a:ext cx="8188037" cy="460375"/>
          </a:xfrm>
          <a:prstGeom prst="rect">
            <a:avLst/>
          </a:prstGeom>
          <a:noFill/>
        </p:spPr>
        <p:txBody>
          <a:bodyPr wrap="square" rtlCol="0">
            <a:spAutoFit/>
          </a:bodyPr>
          <a:lstStyle/>
          <a:p>
            <a:pPr algn="ctr"/>
            <a:r>
              <a:rPr lang="id-ID" sz="2400" dirty="0">
                <a:cs typeface="Times New Roman" panose="02020603050405020304" pitchFamily="18" charset="0"/>
              </a:rPr>
              <a:t>9</a:t>
            </a:r>
          </a:p>
        </p:txBody>
      </p:sp>
      <p:pic>
        <p:nvPicPr>
          <p:cNvPr id="8" name="Content Placeholder 8" descr="WhatsApp Image 2019-11-11 at 05.44.10.jpeg"/>
          <p:cNvPicPr>
            <a:picLocks noGrp="1" noChangeAspect="1"/>
          </p:cNvPicPr>
          <p:nvPr>
            <p:ph sz="half" idx="1"/>
          </p:nvPr>
        </p:nvPicPr>
        <p:blipFill>
          <a:blip r:embed="rId2"/>
          <a:stretch>
            <a:fillRect/>
          </a:stretch>
        </p:blipFill>
        <p:spPr>
          <a:xfrm>
            <a:off x="457200" y="2599055"/>
            <a:ext cx="4038600" cy="2527300"/>
          </a:xfrm>
          <a:prstGeom prst="rect">
            <a:avLst/>
          </a:prstGeom>
        </p:spPr>
      </p:pic>
      <p:pic>
        <p:nvPicPr>
          <p:cNvPr id="10" name="Content Placeholder 8" descr="WhatsApp Image 2019-11-11 at 05.44.10.jpeg"/>
          <p:cNvPicPr>
            <a:picLocks noGrp="1" noChangeAspect="1"/>
          </p:cNvPicPr>
          <p:nvPr/>
        </p:nvPicPr>
        <p:blipFill>
          <a:blip r:embed="rId2"/>
          <a:stretch>
            <a:fillRect/>
          </a:stretch>
        </p:blipFill>
        <p:spPr>
          <a:xfrm>
            <a:off x="1" y="0"/>
            <a:ext cx="9286907" cy="6858000"/>
          </a:xfrm>
          <a:prstGeom prst="rect">
            <a:avLst/>
          </a:prstGeom>
        </p:spPr>
      </p:pic>
      <p:sp>
        <p:nvSpPr>
          <p:cNvPr id="14" name="Content Placeholder 13"/>
          <p:cNvSpPr>
            <a:spLocks noGrp="1"/>
          </p:cNvSpPr>
          <p:nvPr>
            <p:ph sz="half" idx="2"/>
          </p:nvPr>
        </p:nvSpPr>
        <p:spPr>
          <a:xfrm>
            <a:off x="176530" y="643255"/>
            <a:ext cx="8924290" cy="5483225"/>
          </a:xfrm>
        </p:spPr>
        <p:txBody>
          <a:bodyPr>
            <a:normAutofit/>
          </a:bodyPr>
          <a:lstStyle/>
          <a:p>
            <a:pPr marL="0" indent="0" algn="ctr">
              <a:buNone/>
            </a:pPr>
            <a:endParaRPr lang="en-ID" sz="2400" b="1" dirty="0">
              <a:latin typeface="Times New Roman" panose="02020603050405020304" pitchFamily="18" charset="0"/>
              <a:cs typeface="Times New Roman" panose="02020603050405020304" pitchFamily="18" charset="0"/>
              <a:sym typeface="+mn-ea"/>
            </a:endParaRPr>
          </a:p>
          <a:p>
            <a:pPr marL="0" indent="0" algn="ctr">
              <a:buNone/>
            </a:pPr>
            <a:r>
              <a:rPr lang="id-ID" sz="2400" b="1" dirty="0">
                <a:latin typeface="Times New Roman" panose="02020603050405020304" pitchFamily="18" charset="0"/>
                <a:cs typeface="Times New Roman" panose="02020603050405020304" pitchFamily="18" charset="0"/>
                <a:sym typeface="+mn-ea"/>
              </a:rPr>
              <a:t>PETUNJUK TEKNIS PELAKSANA</a:t>
            </a:r>
            <a:r>
              <a:rPr lang="en-ID" sz="2400" b="1" dirty="0">
                <a:latin typeface="Times New Roman" panose="02020603050405020304" pitchFamily="18" charset="0"/>
                <a:cs typeface="Times New Roman" panose="02020603050405020304" pitchFamily="18" charset="0"/>
                <a:sym typeface="+mn-ea"/>
              </a:rPr>
              <a:t>AN</a:t>
            </a:r>
          </a:p>
          <a:p>
            <a:pPr marL="0" indent="0" algn="ctr">
              <a:buNone/>
            </a:pPr>
            <a:r>
              <a:rPr lang="en-ID" sz="4400" b="1" dirty="0">
                <a:latin typeface="Times New Roman" panose="02020603050405020304" pitchFamily="18" charset="0"/>
                <a:cs typeface="Times New Roman" panose="02020603050405020304" pitchFamily="18" charset="0"/>
                <a:sym typeface="+mn-ea"/>
              </a:rPr>
              <a:t>LOMBA </a:t>
            </a:r>
            <a:r>
              <a:rPr lang="id-ID" sz="4400" b="1" dirty="0">
                <a:latin typeface="Times New Roman" panose="02020603050405020304" pitchFamily="18" charset="0"/>
                <a:cs typeface="Times New Roman" panose="02020603050405020304" pitchFamily="18" charset="0"/>
                <a:sym typeface="+mn-ea"/>
              </a:rPr>
              <a:t>KARYA TULIS ILMIAH (LKTI)</a:t>
            </a:r>
            <a:br>
              <a:rPr lang="en-US" sz="4400" dirty="0">
                <a:latin typeface="Monotype Corsiva" panose="03010101010201010101" pitchFamily="66" charset="0"/>
                <a:cs typeface="Times New Roman" panose="02020603050405020304" pitchFamily="18" charset="0"/>
              </a:rPr>
            </a:br>
            <a:r>
              <a:rPr lang="en-US" dirty="0">
                <a:latin typeface="Monotype Corsiva" panose="03010101010201010101" pitchFamily="66" charset="0"/>
                <a:cs typeface="Times New Roman" panose="02020603050405020304" pitchFamily="18" charset="0"/>
              </a:rPr>
              <a:t>Volunteer Week and Youth Volunteer Competition 7</a:t>
            </a:r>
            <a:endParaRPr lang="id-ID" b="1" dirty="0">
              <a:latin typeface="Times New Roman" panose="02020603050405020304" pitchFamily="18" charset="0"/>
              <a:cs typeface="Times New Roman" panose="02020603050405020304" pitchFamily="18" charset="0"/>
            </a:endParaRPr>
          </a:p>
          <a:p>
            <a:pPr algn="ctr"/>
            <a:endParaRPr lang="id-ID" b="1" dirty="0">
              <a:latin typeface="Times New Roman" panose="02020603050405020304" pitchFamily="18" charset="0"/>
              <a:cs typeface="Times New Roman" panose="02020603050405020304" pitchFamily="18" charset="0"/>
            </a:endParaRPr>
          </a:p>
          <a:p>
            <a:pPr marL="0" indent="0" algn="ctr">
              <a:buNone/>
            </a:pPr>
            <a:endParaRPr lang="id-ID" sz="2400" dirty="0">
              <a:latin typeface="Monotype Corsiva" pitchFamily="66" charset="0"/>
              <a:cs typeface="Times New Roman" panose="02020603050405020304" pitchFamily="18" charset="0"/>
              <a:sym typeface="+mn-ea"/>
            </a:endParaRPr>
          </a:p>
          <a:p>
            <a:pPr marL="0" indent="0" algn="ctr">
              <a:buNone/>
            </a:pPr>
            <a:endParaRPr lang="id-ID" sz="2400" dirty="0">
              <a:latin typeface="Monotype Corsiva" pitchFamily="66" charset="0"/>
              <a:cs typeface="Times New Roman" panose="02020603050405020304" pitchFamily="18" charset="0"/>
              <a:sym typeface="+mn-ea"/>
            </a:endParaRPr>
          </a:p>
          <a:p>
            <a:pPr marL="0" indent="0" algn="ctr">
              <a:buNone/>
            </a:pPr>
            <a:r>
              <a:rPr lang="id-ID" sz="2400" dirty="0">
                <a:latin typeface="Monotype Corsiva" pitchFamily="66" charset="0"/>
                <a:cs typeface="Times New Roman" panose="02020603050405020304" pitchFamily="18" charset="0"/>
                <a:sym typeface="+mn-ea"/>
              </a:rPr>
              <a:t>V</a:t>
            </a:r>
            <a:r>
              <a:rPr lang="en-ID" sz="2400" dirty="0" err="1">
                <a:latin typeface="Monotype Corsiva" pitchFamily="66" charset="0"/>
                <a:cs typeface="Times New Roman" panose="02020603050405020304" pitchFamily="18" charset="0"/>
                <a:sym typeface="+mn-ea"/>
              </a:rPr>
              <a:t>olunteer</a:t>
            </a:r>
            <a:r>
              <a:rPr lang="en-ID" sz="2400" dirty="0">
                <a:latin typeface="Monotype Corsiva" pitchFamily="66" charset="0"/>
                <a:cs typeface="Times New Roman" panose="02020603050405020304" pitchFamily="18" charset="0"/>
                <a:sym typeface="+mn-ea"/>
              </a:rPr>
              <a:t> </a:t>
            </a:r>
            <a:r>
              <a:rPr lang="id-ID" sz="2400" dirty="0">
                <a:latin typeface="Monotype Corsiva" pitchFamily="66" charset="0"/>
                <a:cs typeface="Times New Roman" panose="02020603050405020304" pitchFamily="18" charset="0"/>
                <a:sym typeface="+mn-ea"/>
              </a:rPr>
              <a:t>W</a:t>
            </a:r>
            <a:r>
              <a:rPr lang="en-ID" sz="2400" dirty="0">
                <a:latin typeface="Monotype Corsiva" pitchFamily="66" charset="0"/>
                <a:cs typeface="Times New Roman" panose="02020603050405020304" pitchFamily="18" charset="0"/>
                <a:sym typeface="+mn-ea"/>
              </a:rPr>
              <a:t>eek  and</a:t>
            </a:r>
            <a:r>
              <a:rPr lang="id-ID" sz="2400" dirty="0">
                <a:latin typeface="Monotype Corsiva" pitchFamily="66" charset="0"/>
                <a:cs typeface="Times New Roman" panose="02020603050405020304" pitchFamily="18" charset="0"/>
                <a:sym typeface="+mn-ea"/>
              </a:rPr>
              <a:t> Y</a:t>
            </a:r>
            <a:r>
              <a:rPr lang="en-ID" sz="2400" dirty="0" err="1">
                <a:latin typeface="Monotype Corsiva" pitchFamily="66" charset="0"/>
                <a:cs typeface="Times New Roman" panose="02020603050405020304" pitchFamily="18" charset="0"/>
                <a:sym typeface="+mn-ea"/>
              </a:rPr>
              <a:t>outh</a:t>
            </a:r>
            <a:r>
              <a:rPr lang="id-ID" sz="2400" dirty="0">
                <a:latin typeface="Monotype Corsiva" pitchFamily="66" charset="0"/>
                <a:cs typeface="Times New Roman" panose="02020603050405020304" pitchFamily="18" charset="0"/>
                <a:sym typeface="+mn-ea"/>
              </a:rPr>
              <a:t> C</a:t>
            </a:r>
            <a:r>
              <a:rPr lang="en-ID" sz="2400" dirty="0" err="1">
                <a:latin typeface="Monotype Corsiva" pitchFamily="66" charset="0"/>
                <a:cs typeface="Times New Roman" panose="02020603050405020304" pitchFamily="18" charset="0"/>
                <a:sym typeface="+mn-ea"/>
              </a:rPr>
              <a:t>ompetition</a:t>
            </a:r>
            <a:r>
              <a:rPr lang="en-ID" sz="2400" dirty="0">
                <a:latin typeface="Monotype Corsiva" pitchFamily="66" charset="0"/>
                <a:cs typeface="Times New Roman" panose="02020603050405020304" pitchFamily="18" charset="0"/>
                <a:sym typeface="+mn-ea"/>
              </a:rPr>
              <a:t> </a:t>
            </a:r>
            <a:r>
              <a:rPr lang="id-ID" sz="2400" dirty="0">
                <a:latin typeface="Monotype Corsiva" pitchFamily="66" charset="0"/>
                <a:cs typeface="Times New Roman" panose="02020603050405020304" pitchFamily="18" charset="0"/>
                <a:sym typeface="+mn-ea"/>
              </a:rPr>
              <a:t>7</a:t>
            </a:r>
            <a:endParaRPr lang="id-ID" sz="2400" dirty="0">
              <a:latin typeface="Monotype Corsiva" pitchFamily="66" charset="0"/>
              <a:cs typeface="Times New Roman" panose="02020603050405020304" pitchFamily="18" charset="0"/>
            </a:endParaRPr>
          </a:p>
          <a:p>
            <a:pPr marL="0" indent="0" algn="ctr">
              <a:buNone/>
            </a:pPr>
            <a:r>
              <a:rPr lang="id-ID" sz="2000" dirty="0">
                <a:latin typeface="Times New Roman" pitchFamily="18" charset="0"/>
                <a:cs typeface="Times New Roman" pitchFamily="18" charset="0"/>
                <a:sym typeface="+mn-ea"/>
              </a:rPr>
              <a:t>Surakarta, 12-15 D</a:t>
            </a:r>
            <a:r>
              <a:rPr lang="en-ID" sz="2000" dirty="0" err="1">
                <a:latin typeface="Times New Roman" pitchFamily="18" charset="0"/>
                <a:cs typeface="Times New Roman" pitchFamily="18" charset="0"/>
                <a:sym typeface="+mn-ea"/>
              </a:rPr>
              <a:t>esember</a:t>
            </a:r>
            <a:r>
              <a:rPr lang="id-ID" sz="2000" dirty="0">
                <a:latin typeface="Times New Roman" pitchFamily="18" charset="0"/>
                <a:cs typeface="Times New Roman" pitchFamily="18" charset="0"/>
                <a:sym typeface="+mn-ea"/>
              </a:rPr>
              <a:t> 2019</a:t>
            </a:r>
            <a:endParaRPr lang="en-US" sz="20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5557520"/>
          </a:xfrm>
        </p:spPr>
        <p:txBody>
          <a:bodyPr/>
          <a:lstStyle/>
          <a:p>
            <a:endParaRPr lang="id-ID"/>
          </a:p>
        </p:txBody>
      </p:sp>
      <p:pic>
        <p:nvPicPr>
          <p:cNvPr id="10" name="Content Placeholder 8" descr="WhatsApp Image 2019-11-11 at 05.44.10.jpeg"/>
          <p:cNvPicPr>
            <a:picLocks noGrp="1" noChangeAspect="1"/>
          </p:cNvPicPr>
          <p:nvPr>
            <p:ph idx="1"/>
          </p:nvPr>
        </p:nvPicPr>
        <p:blipFill>
          <a:blip r:embed="rId2"/>
          <a:stretch>
            <a:fillRect/>
          </a:stretch>
        </p:blipFill>
        <p:spPr>
          <a:xfrm>
            <a:off x="-4445" y="49530"/>
            <a:ext cx="9152890" cy="6758305"/>
          </a:xfrm>
          <a:prstGeom prst="rect">
            <a:avLst/>
          </a:prstGeom>
        </p:spPr>
      </p:pic>
      <p:sp>
        <p:nvSpPr>
          <p:cNvPr id="5" name="TextBox 4"/>
          <p:cNvSpPr txBox="1"/>
          <p:nvPr/>
        </p:nvSpPr>
        <p:spPr>
          <a:xfrm>
            <a:off x="589915" y="576580"/>
            <a:ext cx="8017510" cy="5124480"/>
          </a:xfrm>
          <a:prstGeom prst="rect">
            <a:avLst/>
          </a:prstGeom>
          <a:noFill/>
        </p:spPr>
        <p:txBody>
          <a:bodyPr wrap="square" rtlCol="0">
            <a:spAutoFit/>
          </a:bodyPr>
          <a:lstStyle/>
          <a:p>
            <a:pPr marL="457200" indent="-457200" algn="just">
              <a:lnSpc>
                <a:spcPct val="150000"/>
              </a:lnSpc>
              <a:buAutoNum type="arabicPeriod"/>
            </a:pPr>
            <a:r>
              <a:rPr lang="id-ID" b="1" dirty="0">
                <a:cs typeface="Times New Roman" panose="02020603050405020304" pitchFamily="18" charset="0"/>
                <a:sym typeface="+mn-ea"/>
              </a:rPr>
              <a:t>Peserta lomba karya tulis ilmiah diikuti oleh 2 orang tiap kontingen.</a:t>
            </a:r>
            <a:endParaRPr lang="id-ID" b="1" dirty="0">
              <a:cs typeface="Times New Roman" panose="02020603050405020304" pitchFamily="18" charset="0"/>
            </a:endParaRPr>
          </a:p>
          <a:p>
            <a:pPr marL="457200" indent="-457200" algn="just">
              <a:lnSpc>
                <a:spcPct val="150000"/>
              </a:lnSpc>
              <a:buAutoNum type="arabicPeriod"/>
            </a:pPr>
            <a:r>
              <a:rPr lang="id-ID" b="1" dirty="0">
                <a:cs typeface="Times New Roman" panose="02020603050405020304" pitchFamily="18" charset="0"/>
                <a:sym typeface="+mn-ea"/>
              </a:rPr>
              <a:t>Peserta lomba bukan merupakan peserta lomba Infografis Kepalangmerahan, dan Pemetaan.</a:t>
            </a:r>
            <a:endParaRPr lang="id-ID" b="1" dirty="0">
              <a:cs typeface="Times New Roman" panose="02020603050405020304" pitchFamily="18" charset="0"/>
            </a:endParaRPr>
          </a:p>
          <a:p>
            <a:pPr marL="457200" indent="-457200" algn="just">
              <a:lnSpc>
                <a:spcPct val="150000"/>
              </a:lnSpc>
              <a:buAutoNum type="arabicPeriod"/>
            </a:pPr>
            <a:r>
              <a:rPr lang="id-ID" b="1" dirty="0">
                <a:cs typeface="Times New Roman" panose="02020603050405020304" pitchFamily="18" charset="0"/>
                <a:sym typeface="+mn-ea"/>
              </a:rPr>
              <a:t>Tema lomba karya tulis ilmiah adalah </a:t>
            </a:r>
            <a:r>
              <a:rPr lang="id-ID" b="1" i="1" dirty="0">
                <a:cs typeface="Times New Roman" panose="02020603050405020304" pitchFamily="18" charset="0"/>
                <a:sym typeface="+mn-ea"/>
              </a:rPr>
              <a:t>Satu Negara Satu Lambang</a:t>
            </a:r>
            <a:endParaRPr lang="id-ID" b="1" i="1" dirty="0">
              <a:cs typeface="Times New Roman" panose="02020603050405020304" pitchFamily="18" charset="0"/>
            </a:endParaRPr>
          </a:p>
          <a:p>
            <a:pPr marL="457200" indent="-457200" algn="just">
              <a:lnSpc>
                <a:spcPct val="150000"/>
              </a:lnSpc>
              <a:buAutoNum type="arabicPeriod"/>
            </a:pPr>
            <a:r>
              <a:rPr lang="id-ID" b="1" dirty="0">
                <a:sym typeface="+mn-ea"/>
              </a:rPr>
              <a:t>Subtema dari Lomba Karya Tulis Ilmiah adalah: </a:t>
            </a:r>
            <a:endParaRPr lang="id-ID" b="1" dirty="0"/>
          </a:p>
          <a:p>
            <a:pPr marL="894080" indent="-457200" algn="just">
              <a:lnSpc>
                <a:spcPct val="150000"/>
              </a:lnSpc>
              <a:buFont typeface="+mj-lt"/>
              <a:buAutoNum type="alphaLcPeriod"/>
            </a:pPr>
            <a:r>
              <a:rPr lang="id-ID" b="1" dirty="0">
                <a:sym typeface="+mn-ea"/>
              </a:rPr>
              <a:t>Implementasi UU No. 1 Tahun 2018 dan PP no. 7 Tahun 2019 Kepalangmerahan tentang Lambang. </a:t>
            </a:r>
            <a:endParaRPr lang="id-ID" b="1" dirty="0"/>
          </a:p>
          <a:p>
            <a:pPr marL="894080" indent="-457200" algn="just">
              <a:lnSpc>
                <a:spcPct val="150000"/>
              </a:lnSpc>
              <a:buFont typeface="+mj-lt"/>
              <a:buAutoNum type="alphaLcPeriod"/>
            </a:pPr>
            <a:r>
              <a:rPr lang="it-IT" b="1" dirty="0">
                <a:sym typeface="+mn-ea"/>
              </a:rPr>
              <a:t>Dualisme Perhimpunan Nasional di Indonesia. </a:t>
            </a:r>
            <a:endParaRPr lang="id-ID" b="1" dirty="0"/>
          </a:p>
          <a:p>
            <a:pPr marL="894080" indent="-457200" algn="just">
              <a:lnSpc>
                <a:spcPct val="150000"/>
              </a:lnSpc>
              <a:buFont typeface="+mj-lt"/>
              <a:buAutoNum type="alphaLcPeriod"/>
            </a:pPr>
            <a:r>
              <a:rPr lang="it-IT" b="1" dirty="0">
                <a:sym typeface="+mn-ea"/>
              </a:rPr>
              <a:t>Penggunaan lambang PMI sesuai </a:t>
            </a:r>
            <a:r>
              <a:rPr lang="it-IT" b="1" i="1" dirty="0">
                <a:sym typeface="+mn-ea"/>
              </a:rPr>
              <a:t>Corporate Identity. </a:t>
            </a:r>
            <a:endParaRPr lang="it-IT" b="1" dirty="0"/>
          </a:p>
          <a:p>
            <a:pPr marL="457200" indent="-457200" algn="just">
              <a:buAutoNum type="arabicPeriod"/>
            </a:pPr>
            <a:endParaRPr lang="id-ID" sz="2800" dirty="0">
              <a:latin typeface="Times New Roman" panose="02020603050405020304" pitchFamily="18" charset="0"/>
              <a:cs typeface="Times New Roman" panose="02020603050405020304" pitchFamily="18" charset="0"/>
            </a:endParaRPr>
          </a:p>
          <a:p>
            <a:pPr indent="0" algn="just">
              <a:buNone/>
            </a:pPr>
            <a:r>
              <a:rPr lang="it-IT" sz="2800" i="1" dirty="0"/>
              <a:t> </a:t>
            </a:r>
            <a:endParaRPr lang="it-IT" sz="2800" dirty="0"/>
          </a:p>
          <a:p>
            <a:pPr marL="457200" indent="-457200" algn="just">
              <a:buAutoNum type="arabicPeriod"/>
            </a:pPr>
            <a:endParaRPr lang="id-ID"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8" descr="WhatsApp Image 2019-11-11 at 05.44.10.jpeg"/>
          <p:cNvPicPr>
            <a:picLocks noGrp="1" noChangeAspect="1"/>
          </p:cNvPicPr>
          <p:nvPr>
            <p:ph idx="1"/>
          </p:nvPr>
        </p:nvPicPr>
        <p:blipFill>
          <a:blip r:embed="rId2"/>
          <a:stretch>
            <a:fillRect/>
          </a:stretch>
        </p:blipFill>
        <p:spPr>
          <a:xfrm>
            <a:off x="43180" y="-4445"/>
            <a:ext cx="9123045" cy="6824345"/>
          </a:xfrm>
          <a:prstGeom prst="rect">
            <a:avLst/>
          </a:prstGeom>
        </p:spPr>
      </p:pic>
      <p:sp>
        <p:nvSpPr>
          <p:cNvPr id="2" name="Title 1"/>
          <p:cNvSpPr>
            <a:spLocks noGrp="1"/>
          </p:cNvSpPr>
          <p:nvPr>
            <p:ph type="title"/>
          </p:nvPr>
        </p:nvSpPr>
        <p:spPr>
          <a:xfrm>
            <a:off x="214630" y="1"/>
            <a:ext cx="8929370" cy="4786321"/>
          </a:xfrm>
        </p:spPr>
        <p:txBody>
          <a:bodyPr>
            <a:normAutofit/>
          </a:bodyPr>
          <a:lstStyle/>
          <a:p>
            <a:pPr marL="539750" indent="-539750" algn="l">
              <a:lnSpc>
                <a:spcPct val="150000"/>
              </a:lnSpc>
            </a:pPr>
            <a:r>
              <a:rPr lang="en-ID" sz="1800" b="1" dirty="0">
                <a:latin typeface="+mn-lt"/>
                <a:sym typeface="+mn-ea"/>
              </a:rPr>
              <a:t>5. </a:t>
            </a:r>
            <a:r>
              <a:rPr lang="id-ID" sz="1800" b="1" dirty="0">
                <a:latin typeface="+mn-lt"/>
                <a:sym typeface="+mn-ea"/>
              </a:rPr>
              <a:t>Lomba</a:t>
            </a:r>
            <a:r>
              <a:rPr lang="en-ID" sz="1800" b="1" dirty="0">
                <a:latin typeface="+mn-lt"/>
                <a:sym typeface="+mn-ea"/>
              </a:rPr>
              <a:t> </a:t>
            </a:r>
            <a:r>
              <a:rPr lang="id-ID" sz="1800" b="1" dirty="0">
                <a:latin typeface="+mn-lt"/>
                <a:sym typeface="+mn-ea"/>
              </a:rPr>
              <a:t>Karya Tulis Ilmiah dilaksanakan dalam 2 tahap :</a:t>
            </a:r>
            <a:br>
              <a:rPr lang="en-ID" sz="1800" b="1" dirty="0">
                <a:latin typeface="+mn-lt"/>
                <a:sym typeface="+mn-ea"/>
              </a:rPr>
            </a:br>
            <a:r>
              <a:rPr lang="en-ID" sz="1800" b="1" dirty="0">
                <a:latin typeface="+mn-lt"/>
                <a:sym typeface="+mn-ea"/>
              </a:rPr>
              <a:t>a. </a:t>
            </a:r>
            <a:r>
              <a:rPr lang="id-ID" sz="1800" b="1" dirty="0">
                <a:latin typeface="+mn-lt"/>
                <a:sym typeface="+mn-ea"/>
              </a:rPr>
              <a:t>Tahap Seleksi Berkas </a:t>
            </a:r>
            <a:br>
              <a:rPr lang="en-ID" sz="1800" b="1" dirty="0">
                <a:latin typeface="+mn-lt"/>
                <a:sym typeface="+mn-ea"/>
              </a:rPr>
            </a:br>
            <a:r>
              <a:rPr lang="en-ID" sz="1800" b="1" dirty="0">
                <a:latin typeface="+mn-lt"/>
                <a:sym typeface="+mn-ea"/>
              </a:rPr>
              <a:t>1. </a:t>
            </a:r>
            <a:r>
              <a:rPr lang="id-ID" sz="1800" b="1" dirty="0">
                <a:latin typeface="+mn-lt"/>
                <a:sym typeface="+mn-ea"/>
              </a:rPr>
              <a:t>Peserta diperbolehkan mengirim maksimal 2 karya tulis ilmiah. </a:t>
            </a:r>
            <a:br>
              <a:rPr lang="en-ID" sz="1800" b="1" dirty="0">
                <a:latin typeface="+mn-lt"/>
                <a:sym typeface="+mn-ea"/>
              </a:rPr>
            </a:br>
            <a:r>
              <a:rPr lang="en-ID" sz="1800" b="1" dirty="0">
                <a:latin typeface="+mn-lt"/>
                <a:sym typeface="+mn-ea"/>
              </a:rPr>
              <a:t>2. </a:t>
            </a:r>
            <a:r>
              <a:rPr lang="id-ID" sz="1800" b="1" dirty="0">
                <a:latin typeface="+mn-lt"/>
                <a:sym typeface="+mn-ea"/>
              </a:rPr>
              <a:t>Pengumpulan berkas LKTI dalam bentuk </a:t>
            </a:r>
            <a:r>
              <a:rPr lang="id-ID" sz="1800" b="1" i="1" dirty="0">
                <a:latin typeface="+mn-lt"/>
                <a:sym typeface="+mn-ea"/>
              </a:rPr>
              <a:t>hardfile </a:t>
            </a:r>
            <a:r>
              <a:rPr lang="id-ID" sz="1800" b="1" dirty="0">
                <a:latin typeface="+mn-lt"/>
                <a:sym typeface="+mn-ea"/>
              </a:rPr>
              <a:t>dan </a:t>
            </a:r>
            <a:r>
              <a:rPr lang="id-ID" sz="1800" b="1" i="1" dirty="0">
                <a:latin typeface="+mn-lt"/>
                <a:sym typeface="+mn-ea"/>
              </a:rPr>
              <a:t>softfile. </a:t>
            </a:r>
            <a:br>
              <a:rPr lang="en-ID" sz="1800" b="1" i="1" dirty="0">
                <a:latin typeface="+mn-lt"/>
                <a:sym typeface="+mn-ea"/>
              </a:rPr>
            </a:br>
            <a:r>
              <a:rPr lang="en-ID" sz="1800" b="1" dirty="0">
                <a:latin typeface="+mn-lt"/>
                <a:sym typeface="+mn-ea"/>
              </a:rPr>
              <a:t>3</a:t>
            </a:r>
            <a:r>
              <a:rPr lang="en-ID" sz="1800" b="1" i="1" dirty="0">
                <a:latin typeface="+mn-lt"/>
                <a:sym typeface="+mn-ea"/>
              </a:rPr>
              <a:t>. </a:t>
            </a:r>
            <a:r>
              <a:rPr lang="id-ID" sz="1800" b="1" dirty="0">
                <a:latin typeface="+mn-lt"/>
                <a:sym typeface="+mn-ea"/>
              </a:rPr>
              <a:t>Pengumpulan berkas LKTI dalam bentuk </a:t>
            </a:r>
            <a:r>
              <a:rPr lang="id-ID" sz="1800" b="1" i="1" dirty="0">
                <a:latin typeface="+mn-lt"/>
                <a:sym typeface="+mn-ea"/>
              </a:rPr>
              <a:t>hardfile </a:t>
            </a:r>
            <a:r>
              <a:rPr lang="id-ID" sz="1800" b="1" dirty="0">
                <a:latin typeface="+mn-lt"/>
                <a:sym typeface="+mn-ea"/>
              </a:rPr>
              <a:t>dapat dikrimkan ke alamat markas KSR PMI Unit UNS, yait</a:t>
            </a:r>
            <a:r>
              <a:rPr lang="en-ID" sz="1800" b="1" dirty="0">
                <a:latin typeface="+mn-lt"/>
                <a:sym typeface="+mn-ea"/>
              </a:rPr>
              <a:t>u </a:t>
            </a:r>
            <a:r>
              <a:rPr lang="id-ID" sz="1800" b="1" dirty="0">
                <a:latin typeface="+mn-lt"/>
                <a:sym typeface="+mn-ea"/>
              </a:rPr>
              <a:t>Markas KSR PMI Unit UNS,</a:t>
            </a:r>
            <a:r>
              <a:rPr lang="en-ID" sz="1800" b="1" dirty="0">
                <a:latin typeface="+mn-lt"/>
                <a:sym typeface="+mn-ea"/>
              </a:rPr>
              <a:t> </a:t>
            </a:r>
            <a:r>
              <a:rPr lang="id-ID" sz="1800" b="1" dirty="0">
                <a:latin typeface="+mn-lt"/>
                <a:sym typeface="+mn-ea"/>
              </a:rPr>
              <a:t>Gedung GRHA UKM UNS lantai 1, Jalan Ir. Sutami </a:t>
            </a:r>
            <a:r>
              <a:rPr lang="en-ID" sz="1800" b="1" dirty="0">
                <a:latin typeface="+mn-lt"/>
                <a:sym typeface="+mn-ea"/>
              </a:rPr>
              <a:t> </a:t>
            </a:r>
            <a:r>
              <a:rPr lang="id-ID" sz="1800" b="1" dirty="0">
                <a:latin typeface="+mn-lt"/>
                <a:sym typeface="+mn-ea"/>
              </a:rPr>
              <a:t>no. 36A, Jebes, Surakarta, kode pos 57126 dan dilakukan maksimal Sabtu, 7 Desember 2019 pukul 23.59 dalam bentuk 2 rangkap dimasukan ke map coklat dan dituliskan nama kontingen di</a:t>
            </a:r>
            <a:r>
              <a:rPr lang="en-ID" sz="1800" b="1" dirty="0">
                <a:latin typeface="+mn-lt"/>
                <a:sym typeface="+mn-ea"/>
              </a:rPr>
              <a:t> </a:t>
            </a:r>
            <a:r>
              <a:rPr lang="id-ID" sz="1800" b="1" dirty="0">
                <a:latin typeface="+mn-lt"/>
                <a:sym typeface="+mn-ea"/>
              </a:rPr>
              <a:t>sudut kanan atas. </a:t>
            </a:r>
            <a:endParaRPr lang="id-ID" sz="1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2" name="Rectangle 11"/>
          <p:cNvSpPr/>
          <p:nvPr/>
        </p:nvSpPr>
        <p:spPr>
          <a:xfrm>
            <a:off x="1214414" y="500042"/>
            <a:ext cx="7929586" cy="6324808"/>
          </a:xfrm>
          <a:prstGeom prst="rect">
            <a:avLst/>
          </a:prstGeom>
        </p:spPr>
        <p:txBody>
          <a:bodyPr wrap="square">
            <a:spAutoFit/>
          </a:bodyPr>
          <a:lstStyle/>
          <a:p>
            <a:pPr marL="342900" indent="-342900" algn="just">
              <a:lnSpc>
                <a:spcPct val="150000"/>
              </a:lnSpc>
            </a:pPr>
            <a:r>
              <a:rPr lang="en-ID" b="1" dirty="0"/>
              <a:t>D.  </a:t>
            </a:r>
            <a:r>
              <a:rPr lang="id-ID" b="1" dirty="0"/>
              <a:t>Peserta lomba KSR  maksimal berumur 25 tahun , kecuali bagi KSR PMI Unit Markas dapat memiliki anggota kontingen berusia antara 26-35 tahun dengan ketentuan maksimal 3 orang tiap kontingen.</a:t>
            </a:r>
          </a:p>
          <a:p>
            <a:pPr marL="342900" indent="-342900" algn="just">
              <a:lnSpc>
                <a:spcPct val="150000"/>
              </a:lnSpc>
              <a:buAutoNum type="alphaUcPeriod" startAt="5"/>
            </a:pPr>
            <a:r>
              <a:rPr lang="id-ID" b="1" dirty="0"/>
              <a:t>Syarat Pendaftaran Peserta Kegiatan antara lain :</a:t>
            </a:r>
          </a:p>
          <a:p>
            <a:pPr marL="342900" indent="-342900" algn="just">
              <a:lnSpc>
                <a:spcPct val="150000"/>
              </a:lnSpc>
            </a:pPr>
            <a:r>
              <a:rPr lang="id-ID" b="1" dirty="0"/>
              <a:t>	- Pendaftaran dimulai pada tanggal 10 September 2019 dan ditutup pada tanggal 10 November 2019, jika kuota belum terpenuhi akan ada perpanjangan waktu pendaftaran sampai dengan maksimal Hari H Technical Meeting pada tanggal 23 November 2019.</a:t>
            </a:r>
          </a:p>
          <a:p>
            <a:pPr algn="just">
              <a:lnSpc>
                <a:spcPct val="150000"/>
              </a:lnSpc>
            </a:pPr>
            <a:r>
              <a:rPr lang="id-ID" b="1" dirty="0"/>
              <a:t>       - Cara pendaftaran perlombaan yaitu : </a:t>
            </a:r>
          </a:p>
          <a:p>
            <a:pPr indent="539750" algn="just">
              <a:lnSpc>
                <a:spcPct val="150000"/>
              </a:lnSpc>
            </a:pPr>
            <a:r>
              <a:rPr lang="id-ID" b="1" dirty="0"/>
              <a:t>	a. Pendaftaran untuk KSR menggunakan sistem pendaftaran online</a:t>
            </a:r>
            <a:r>
              <a:rPr lang="en-ID" b="1" dirty="0"/>
              <a:t> 	</a:t>
            </a:r>
            <a:r>
              <a:rPr lang="id-ID" b="1" dirty="0"/>
              <a:t>dengan mengunjungi laman web KSR PMI Unit  UNS ksrpmi.uns.ac.id </a:t>
            </a:r>
          </a:p>
          <a:p>
            <a:pPr indent="539750" algn="just">
              <a:lnSpc>
                <a:spcPct val="150000"/>
              </a:lnSpc>
            </a:pPr>
            <a:r>
              <a:rPr lang="id-ID" b="1" dirty="0"/>
              <a:t>	b. Peserta akan mengisi  google form yang ada pada kolom VOLUNTEER</a:t>
            </a:r>
            <a:r>
              <a:rPr lang="en-ID" b="1" dirty="0"/>
              <a:t> 	</a:t>
            </a:r>
            <a:r>
              <a:rPr lang="id-ID" b="1" dirty="0"/>
              <a:t>WEEK VW 7</a:t>
            </a:r>
          </a:p>
          <a:p>
            <a:pPr algn="just">
              <a:lnSpc>
                <a:spcPct val="150000"/>
              </a:lnSpc>
            </a:pPr>
            <a:r>
              <a:rPr lang="id-ID" b="1" dirty="0"/>
              <a:t>	</a:t>
            </a:r>
          </a:p>
          <a:p>
            <a:pPr marL="342900" indent="-342900" algn="just">
              <a:lnSpc>
                <a:spcPct val="150000"/>
              </a:lnSpc>
            </a:pPr>
            <a:r>
              <a:rPr lang="id-ID" b="1" dirty="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8" descr="WhatsApp Image 2019-11-11 at 05.44.10.jpeg"/>
          <p:cNvPicPr>
            <a:picLocks noGrp="1" noChangeAspect="1"/>
          </p:cNvPicPr>
          <p:nvPr>
            <p:ph idx="1"/>
          </p:nvPr>
        </p:nvPicPr>
        <p:blipFill>
          <a:blip r:embed="rId2"/>
          <a:stretch>
            <a:fillRect/>
          </a:stretch>
        </p:blipFill>
        <p:spPr>
          <a:xfrm>
            <a:off x="26035" y="36195"/>
            <a:ext cx="9160510" cy="6819265"/>
          </a:xfrm>
          <a:prstGeom prst="rect">
            <a:avLst/>
          </a:prstGeom>
        </p:spPr>
      </p:pic>
      <p:sp>
        <p:nvSpPr>
          <p:cNvPr id="2" name="Title 1"/>
          <p:cNvSpPr>
            <a:spLocks noGrp="1"/>
          </p:cNvSpPr>
          <p:nvPr>
            <p:ph type="title"/>
          </p:nvPr>
        </p:nvSpPr>
        <p:spPr>
          <a:xfrm>
            <a:off x="428596" y="357166"/>
            <a:ext cx="8286750" cy="4368491"/>
          </a:xfrm>
        </p:spPr>
        <p:txBody>
          <a:bodyPr>
            <a:normAutofit/>
          </a:bodyPr>
          <a:lstStyle/>
          <a:p>
            <a:pPr algn="l">
              <a:lnSpc>
                <a:spcPct val="150000"/>
              </a:lnSpc>
            </a:pPr>
            <a:r>
              <a:rPr lang="en-ID" altLang="id-ID" sz="1800" b="1" dirty="0">
                <a:latin typeface="+mn-lt"/>
                <a:sym typeface="+mn-ea"/>
              </a:rPr>
              <a:t>4. </a:t>
            </a:r>
            <a:r>
              <a:rPr lang="id-ID" sz="1800" b="1" dirty="0">
                <a:latin typeface="+mn-lt"/>
                <a:sym typeface="+mn-ea"/>
              </a:rPr>
              <a:t>Format Karya Tulis Ilmiah dan aspek penilaian dapat diunduh melalui laman web KSR</a:t>
            </a:r>
            <a:r>
              <a:rPr lang="en-ID" sz="1800" b="1" dirty="0">
                <a:latin typeface="+mn-lt"/>
                <a:sym typeface="+mn-ea"/>
              </a:rPr>
              <a:t> </a:t>
            </a:r>
            <a:r>
              <a:rPr lang="id-ID" sz="1800" b="1" dirty="0">
                <a:latin typeface="+mn-lt"/>
                <a:sym typeface="+mn-ea"/>
              </a:rPr>
              <a:t>PMI Unit UNS </a:t>
            </a:r>
            <a:r>
              <a:rPr lang="id-ID" sz="1800" b="1" i="1" dirty="0">
                <a:latin typeface="+mn-lt"/>
                <a:sym typeface="+mn-ea"/>
              </a:rPr>
              <a:t>ksrpmi.uns.ac.id</a:t>
            </a:r>
            <a:r>
              <a:rPr lang="en-ID" sz="1800" b="1" i="1" dirty="0">
                <a:latin typeface="+mn-lt"/>
                <a:sym typeface="+mn-ea"/>
              </a:rPr>
              <a:t>. </a:t>
            </a:r>
            <a:r>
              <a:rPr lang="en-ID" sz="1800" b="1" dirty="0" err="1">
                <a:latin typeface="+mn-lt"/>
                <a:sym typeface="+mn-ea"/>
              </a:rPr>
              <a:t>Pada</a:t>
            </a:r>
            <a:r>
              <a:rPr lang="en-ID" sz="1800" b="1" dirty="0">
                <a:latin typeface="+mn-lt"/>
                <a:sym typeface="+mn-ea"/>
              </a:rPr>
              <a:t> </a:t>
            </a:r>
            <a:r>
              <a:rPr lang="en-ID" sz="1800" b="1" dirty="0" err="1">
                <a:latin typeface="+mn-lt"/>
                <a:sym typeface="+mn-ea"/>
              </a:rPr>
              <a:t>sistematika</a:t>
            </a:r>
            <a:r>
              <a:rPr lang="en-ID" sz="1800" b="1" dirty="0">
                <a:latin typeface="+mn-lt"/>
                <a:sym typeface="+mn-ea"/>
              </a:rPr>
              <a:t> </a:t>
            </a:r>
            <a:r>
              <a:rPr lang="en-ID" sz="1800" b="1" dirty="0" err="1">
                <a:latin typeface="+mn-lt"/>
                <a:sym typeface="+mn-ea"/>
              </a:rPr>
              <a:t>bagian</a:t>
            </a:r>
            <a:r>
              <a:rPr lang="en-ID" sz="1800" b="1" dirty="0">
                <a:latin typeface="+mn-lt"/>
                <a:sym typeface="+mn-ea"/>
              </a:rPr>
              <a:t> </a:t>
            </a:r>
            <a:r>
              <a:rPr lang="en-ID" sz="1800" b="1" dirty="0" err="1">
                <a:latin typeface="+mn-lt"/>
                <a:sym typeface="+mn-ea"/>
              </a:rPr>
              <a:t>metode</a:t>
            </a:r>
            <a:r>
              <a:rPr lang="en-ID" sz="1800" b="1" dirty="0">
                <a:latin typeface="+mn-lt"/>
                <a:sym typeface="+mn-ea"/>
              </a:rPr>
              <a:t> </a:t>
            </a:r>
            <a:r>
              <a:rPr lang="en-ID" sz="1800" b="1" dirty="0" err="1">
                <a:latin typeface="+mn-lt"/>
                <a:sym typeface="+mn-ea"/>
              </a:rPr>
              <a:t>penulisan</a:t>
            </a:r>
            <a:r>
              <a:rPr lang="en-ID" sz="1800" b="1" dirty="0">
                <a:latin typeface="+mn-lt"/>
                <a:sym typeface="+mn-ea"/>
              </a:rPr>
              <a:t> </a:t>
            </a:r>
            <a:r>
              <a:rPr lang="en-ID" sz="1800" b="1" dirty="0" err="1">
                <a:latin typeface="+mn-lt"/>
                <a:sym typeface="+mn-ea"/>
              </a:rPr>
              <a:t>terdiri</a:t>
            </a:r>
            <a:r>
              <a:rPr lang="en-ID" sz="1800" b="1" dirty="0">
                <a:latin typeface="+mn-lt"/>
                <a:sym typeface="+mn-ea"/>
              </a:rPr>
              <a:t> </a:t>
            </a:r>
            <a:r>
              <a:rPr lang="en-ID" sz="1800" b="1" dirty="0" err="1">
                <a:latin typeface="+mn-lt"/>
                <a:sym typeface="+mn-ea"/>
              </a:rPr>
              <a:t>dari</a:t>
            </a:r>
            <a:r>
              <a:rPr lang="en-ID" sz="1800" b="1" dirty="0">
                <a:latin typeface="+mn-lt"/>
                <a:sym typeface="+mn-ea"/>
              </a:rPr>
              <a:t> </a:t>
            </a:r>
            <a:r>
              <a:rPr lang="en-ID" sz="1800" b="1" dirty="0" err="1">
                <a:latin typeface="+mn-lt"/>
                <a:sym typeface="+mn-ea"/>
              </a:rPr>
              <a:t>uraian</a:t>
            </a:r>
            <a:r>
              <a:rPr lang="en-ID" sz="1800" b="1" dirty="0">
                <a:latin typeface="+mn-lt"/>
                <a:sym typeface="+mn-ea"/>
              </a:rPr>
              <a:t> </a:t>
            </a:r>
            <a:r>
              <a:rPr lang="en-ID" sz="1800" b="1" dirty="0" err="1">
                <a:latin typeface="+mn-lt"/>
                <a:sym typeface="+mn-ea"/>
              </a:rPr>
              <a:t>jenis</a:t>
            </a:r>
            <a:r>
              <a:rPr lang="en-ID" sz="1800" b="1" dirty="0">
                <a:latin typeface="+mn-lt"/>
                <a:sym typeface="+mn-ea"/>
              </a:rPr>
              <a:t> </a:t>
            </a:r>
            <a:r>
              <a:rPr lang="en-ID" sz="1800" b="1" dirty="0" err="1">
                <a:latin typeface="+mn-lt"/>
                <a:sym typeface="+mn-ea"/>
              </a:rPr>
              <a:t>penelitian</a:t>
            </a:r>
            <a:r>
              <a:rPr lang="en-ID" sz="1800" b="1" dirty="0">
                <a:latin typeface="+mn-lt"/>
                <a:sym typeface="+mn-ea"/>
              </a:rPr>
              <a:t> (</a:t>
            </a:r>
            <a:r>
              <a:rPr lang="en-ID" sz="1800" b="1" i="1" dirty="0">
                <a:latin typeface="+mn-lt"/>
                <a:sym typeface="+mn-ea"/>
              </a:rPr>
              <a:t>research</a:t>
            </a:r>
            <a:r>
              <a:rPr lang="en-ID" sz="1800" b="1" dirty="0">
                <a:latin typeface="+mn-lt"/>
                <a:sym typeface="+mn-ea"/>
              </a:rPr>
              <a:t>) </a:t>
            </a:r>
            <a:r>
              <a:rPr lang="en-ID" sz="1800" b="1" dirty="0" err="1">
                <a:latin typeface="+mn-lt"/>
                <a:sym typeface="+mn-ea"/>
              </a:rPr>
              <a:t>dan</a:t>
            </a:r>
            <a:r>
              <a:rPr lang="en-ID" sz="1800" b="1" dirty="0">
                <a:latin typeface="+mn-lt"/>
                <a:sym typeface="+mn-ea"/>
              </a:rPr>
              <a:t> </a:t>
            </a:r>
            <a:r>
              <a:rPr lang="en-ID" sz="1800" b="1" dirty="0" err="1">
                <a:latin typeface="+mn-lt"/>
                <a:sym typeface="+mn-ea"/>
              </a:rPr>
              <a:t>metode</a:t>
            </a:r>
            <a:r>
              <a:rPr lang="en-ID" sz="1800" b="1" dirty="0">
                <a:latin typeface="+mn-lt"/>
                <a:sym typeface="+mn-ea"/>
              </a:rPr>
              <a:t> </a:t>
            </a:r>
            <a:r>
              <a:rPr lang="en-ID" sz="1800" b="1" dirty="0" err="1">
                <a:latin typeface="+mn-lt"/>
                <a:sym typeface="+mn-ea"/>
              </a:rPr>
              <a:t>penelitian</a:t>
            </a:r>
            <a:r>
              <a:rPr lang="en-ID" sz="1800" b="1" dirty="0">
                <a:latin typeface="+mn-lt"/>
                <a:sym typeface="+mn-ea"/>
              </a:rPr>
              <a:t>.</a:t>
            </a:r>
            <a:br>
              <a:rPr lang="id-ID" sz="1800" b="1" dirty="0">
                <a:latin typeface="+mn-lt"/>
              </a:rPr>
            </a:br>
            <a:r>
              <a:rPr lang="en-ID" altLang="id-ID" sz="1800" b="1" dirty="0">
                <a:latin typeface="+mn-lt"/>
                <a:sym typeface="+mn-ea"/>
              </a:rPr>
              <a:t>5. </a:t>
            </a:r>
            <a:r>
              <a:rPr lang="id-ID" sz="1800" b="1" dirty="0">
                <a:latin typeface="+mn-lt"/>
                <a:sym typeface="+mn-ea"/>
              </a:rPr>
              <a:t>Pengumpulan berkas LKTI dalam bentuk </a:t>
            </a:r>
            <a:r>
              <a:rPr lang="id-ID" sz="1800" b="1" i="1" dirty="0">
                <a:latin typeface="+mn-lt"/>
                <a:sym typeface="+mn-ea"/>
              </a:rPr>
              <a:t>softfile </a:t>
            </a:r>
            <a:r>
              <a:rPr lang="id-ID" sz="1800" b="1" dirty="0">
                <a:latin typeface="+mn-lt"/>
                <a:sym typeface="+mn-ea"/>
              </a:rPr>
              <a:t>(PDF) dilakukan maksimal pada Minggu, 8 Desember 2019 pukul 23.59 ke email volunteerweek7@gmail.com. </a:t>
            </a:r>
            <a:br>
              <a:rPr lang="id-ID" sz="1800" b="1" dirty="0">
                <a:latin typeface="+mn-lt"/>
              </a:rPr>
            </a:br>
            <a:r>
              <a:rPr lang="en-ID" altLang="id-ID" sz="1800" b="1" dirty="0">
                <a:latin typeface="+mn-lt"/>
                <a:sym typeface="+mn-ea"/>
              </a:rPr>
              <a:t>6. </a:t>
            </a:r>
            <a:r>
              <a:rPr lang="id-ID" sz="1800" b="1" dirty="0">
                <a:latin typeface="+mn-lt"/>
                <a:sym typeface="+mn-ea"/>
              </a:rPr>
              <a:t>Pengumpulan hardfile dan softfile yang tidak pada waktunya akan didiskualifikasi. </a:t>
            </a:r>
            <a:br>
              <a:rPr lang="id-ID" sz="1800" b="1" dirty="0">
                <a:latin typeface="+mn-lt"/>
              </a:rPr>
            </a:br>
            <a:r>
              <a:rPr lang="en-ID" altLang="id-ID" sz="1800" b="1" dirty="0">
                <a:latin typeface="+mn-lt"/>
                <a:sym typeface="+mn-ea"/>
              </a:rPr>
              <a:t>7. </a:t>
            </a:r>
            <a:r>
              <a:rPr lang="id-ID" sz="1800" b="1" dirty="0">
                <a:latin typeface="+mn-lt"/>
                <a:sym typeface="+mn-ea"/>
              </a:rPr>
              <a:t>Berkas yang dikumpulkan akan melalui proses seleksi berkas dan akan diambil 10 karya terbaik dan akan maju kebabak presentasi. </a:t>
            </a:r>
            <a:br>
              <a:rPr lang="id-ID" sz="1800" b="1" dirty="0">
                <a:latin typeface="+mn-lt"/>
              </a:rPr>
            </a:br>
            <a:r>
              <a:rPr lang="en-ID" altLang="id-ID" sz="1800" b="1" dirty="0">
                <a:latin typeface="+mn-lt"/>
                <a:sym typeface="+mn-ea"/>
              </a:rPr>
              <a:t>8. </a:t>
            </a:r>
            <a:r>
              <a:rPr lang="id-ID" sz="1800" b="1" dirty="0">
                <a:latin typeface="+mn-lt"/>
                <a:sym typeface="+mn-ea"/>
              </a:rPr>
              <a:t>Sepuluh karya terbaik akan diumumkan pada Kamis, 12 Desember 2019 dilokasi perlombaan</a:t>
            </a:r>
            <a:endParaRPr lang="id-ID" sz="1800" b="1" dirty="0">
              <a:latin typeface="+mn-l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 name="Content Placeholder 8" descr="WhatsApp Image 2019-11-11 at 05.44.10.jpeg"/>
          <p:cNvPicPr>
            <a:picLocks noGrp="1" noChangeAspect="1"/>
          </p:cNvPicPr>
          <p:nvPr>
            <p:ph idx="1"/>
          </p:nvPr>
        </p:nvPicPr>
        <p:blipFill>
          <a:blip r:embed="rId2"/>
          <a:stretch>
            <a:fillRect/>
          </a:stretch>
        </p:blipFill>
        <p:spPr>
          <a:xfrm>
            <a:off x="8890" y="-24"/>
            <a:ext cx="9125585" cy="6775450"/>
          </a:xfrm>
          <a:prstGeom prst="rect">
            <a:avLst/>
          </a:prstGeom>
        </p:spPr>
      </p:pic>
      <p:sp>
        <p:nvSpPr>
          <p:cNvPr id="5" name="TextBox 4"/>
          <p:cNvSpPr txBox="1"/>
          <p:nvPr/>
        </p:nvSpPr>
        <p:spPr>
          <a:xfrm>
            <a:off x="498301" y="1171868"/>
            <a:ext cx="8188037" cy="3373359"/>
          </a:xfrm>
          <a:prstGeom prst="rect">
            <a:avLst/>
          </a:prstGeom>
          <a:noFill/>
        </p:spPr>
        <p:txBody>
          <a:bodyPr wrap="square" rtlCol="0">
            <a:spAutoFit/>
          </a:bodyPr>
          <a:lstStyle/>
          <a:p>
            <a:pPr>
              <a:lnSpc>
                <a:spcPct val="150000"/>
              </a:lnSpc>
            </a:pPr>
            <a:r>
              <a:rPr lang="en-ID" b="1" dirty="0"/>
              <a:t>b</a:t>
            </a:r>
            <a:r>
              <a:rPr lang="id-ID" b="1" dirty="0"/>
              <a:t>. Tahap Presentasi </a:t>
            </a:r>
          </a:p>
          <a:p>
            <a:pPr marL="976630" indent="-514350">
              <a:lnSpc>
                <a:spcPct val="150000"/>
              </a:lnSpc>
              <a:buFont typeface="+mj-lt"/>
              <a:buAutoNum type="arabicParenR"/>
            </a:pPr>
            <a:r>
              <a:rPr lang="id-ID" b="1" dirty="0"/>
              <a:t>Format presentasi bebas. </a:t>
            </a:r>
          </a:p>
          <a:p>
            <a:pPr marL="976630" indent="-514350">
              <a:lnSpc>
                <a:spcPct val="150000"/>
              </a:lnSpc>
              <a:buFont typeface="+mj-lt"/>
              <a:buAutoNum type="arabicParenR"/>
            </a:pPr>
            <a:r>
              <a:rPr lang="id-ID" b="1" dirty="0"/>
              <a:t>Karya Tulis Ilmiah akan dipresentasikan dengan total waktu 30 menit, yaitu: </a:t>
            </a:r>
          </a:p>
          <a:p>
            <a:pPr marL="976630" indent="-514350">
              <a:lnSpc>
                <a:spcPct val="150000"/>
              </a:lnSpc>
            </a:pPr>
            <a:r>
              <a:rPr lang="id-ID" b="1" dirty="0"/>
              <a:t>	a) 10 menit presentasi </a:t>
            </a:r>
          </a:p>
          <a:p>
            <a:pPr marL="976630" indent="-514350">
              <a:lnSpc>
                <a:spcPct val="150000"/>
              </a:lnSpc>
            </a:pPr>
            <a:r>
              <a:rPr lang="id-ID" b="1" dirty="0"/>
              <a:t>	b) 20 menit tanya jawab </a:t>
            </a:r>
          </a:p>
          <a:p>
            <a:pPr marL="976630" indent="-514350">
              <a:lnSpc>
                <a:spcPct val="150000"/>
              </a:lnSpc>
              <a:buFont typeface="+mj-lt"/>
              <a:buAutoNum type="arabicParenR" startAt="3"/>
            </a:pPr>
            <a:r>
              <a:rPr lang="id-ID" b="1" dirty="0"/>
              <a:t>Urutan presentasi berdasarkan urutan pada saat daftar ulang. </a:t>
            </a:r>
          </a:p>
          <a:p>
            <a:pPr>
              <a:lnSpc>
                <a:spcPct val="150000"/>
              </a:lnSpc>
            </a:pPr>
            <a:endParaRPr lang="id-ID"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 name="Content Placeholder 8" descr="WhatsApp Image 2019-11-11 at 05.44.10.jpeg"/>
          <p:cNvPicPr>
            <a:picLocks noGrp="1" noChangeAspect="1"/>
          </p:cNvPicPr>
          <p:nvPr>
            <p:ph idx="1"/>
          </p:nvPr>
        </p:nvPicPr>
        <p:blipFill>
          <a:blip r:embed="rId2"/>
          <a:stretch>
            <a:fillRect/>
          </a:stretch>
        </p:blipFill>
        <p:spPr>
          <a:xfrm>
            <a:off x="-1905" y="69850"/>
            <a:ext cx="9147810" cy="6718300"/>
          </a:xfrm>
          <a:prstGeom prst="rect">
            <a:avLst/>
          </a:prstGeom>
        </p:spPr>
      </p:pic>
      <p:sp>
        <p:nvSpPr>
          <p:cNvPr id="5" name="TextBox 4"/>
          <p:cNvSpPr txBox="1"/>
          <p:nvPr/>
        </p:nvSpPr>
        <p:spPr>
          <a:xfrm>
            <a:off x="642910" y="785794"/>
            <a:ext cx="8188037" cy="5509200"/>
          </a:xfrm>
          <a:prstGeom prst="rect">
            <a:avLst/>
          </a:prstGeom>
          <a:noFill/>
        </p:spPr>
        <p:txBody>
          <a:bodyPr wrap="square" rtlCol="0">
            <a:spAutoFit/>
          </a:bodyPr>
          <a:lstStyle/>
          <a:p>
            <a:pPr marL="514350" indent="-514350" algn="just">
              <a:lnSpc>
                <a:spcPct val="150000"/>
              </a:lnSpc>
              <a:buFont typeface="+mj-lt"/>
              <a:buAutoNum type="arabicPeriod" startAt="6"/>
            </a:pPr>
            <a:r>
              <a:rPr lang="id-ID" b="1" dirty="0"/>
              <a:t>Karya yang dilombakan merupakan karya asli peserta dan belum pernah diikut sertakan atau dipublikasikan. </a:t>
            </a:r>
          </a:p>
          <a:p>
            <a:pPr marL="514350" indent="-514350" algn="just">
              <a:lnSpc>
                <a:spcPct val="150000"/>
              </a:lnSpc>
              <a:buFont typeface="+mj-lt"/>
              <a:buAutoNum type="arabicPeriod" startAt="6"/>
            </a:pPr>
            <a:r>
              <a:rPr lang="id-ID" b="1" dirty="0"/>
              <a:t>Karya tulis tidak boleh mengandung unsur plagiat. </a:t>
            </a:r>
          </a:p>
          <a:p>
            <a:pPr marL="514350" indent="-514350" algn="just">
              <a:lnSpc>
                <a:spcPct val="150000"/>
              </a:lnSpc>
              <a:buFont typeface="+mj-lt"/>
              <a:buAutoNum type="arabicPeriod" startAt="6"/>
            </a:pPr>
            <a:r>
              <a:rPr lang="id-ID" b="1" dirty="0"/>
              <a:t>Pemenang bisa dibatalkan jika dikemudian hari terbukti melakukan plagiat. </a:t>
            </a:r>
          </a:p>
          <a:p>
            <a:pPr marL="514350" indent="-514350" algn="just">
              <a:lnSpc>
                <a:spcPct val="150000"/>
              </a:lnSpc>
              <a:buFont typeface="+mj-lt"/>
              <a:buAutoNum type="arabicPeriod" startAt="6"/>
            </a:pPr>
            <a:r>
              <a:rPr lang="id-ID" b="1" dirty="0"/>
              <a:t>Apabila dikemudian hari terdapat gugatan hak cipta, pihak panitia tidak bertanggung jawab atas hal tersebut. </a:t>
            </a:r>
            <a:endParaRPr lang="en-ID" b="1" dirty="0"/>
          </a:p>
          <a:p>
            <a:pPr marL="514350" indent="-514350" algn="just">
              <a:lnSpc>
                <a:spcPct val="150000"/>
              </a:lnSpc>
              <a:buFont typeface="+mj-lt"/>
              <a:buAutoNum type="arabicPeriod" startAt="10"/>
            </a:pPr>
            <a:r>
              <a:rPr lang="id-ID" b="1" dirty="0"/>
              <a:t>Komplain tidak dilayani setelah peserta meninggalkan area lomba. </a:t>
            </a:r>
          </a:p>
          <a:p>
            <a:pPr marL="514350" indent="-514350" algn="just">
              <a:lnSpc>
                <a:spcPct val="150000"/>
              </a:lnSpc>
              <a:buFont typeface="+mj-lt"/>
              <a:buAutoNum type="arabicPeriod" startAt="10"/>
            </a:pPr>
            <a:r>
              <a:rPr lang="sv-SE" b="1" dirty="0"/>
              <a:t>Segala bentuk kecurangan atau pelanggaran terhadap ketentuan yang telah diatur akan mendapatkan sanksi/diskualifikasi. </a:t>
            </a:r>
          </a:p>
          <a:p>
            <a:pPr marL="514350" indent="-514350" algn="just">
              <a:lnSpc>
                <a:spcPct val="150000"/>
              </a:lnSpc>
              <a:buFont typeface="+mj-lt"/>
              <a:buAutoNum type="arabicPeriod" startAt="10"/>
            </a:pPr>
            <a:r>
              <a:rPr lang="id-ID" b="1" dirty="0"/>
              <a:t>Keputusan juri tidak dapat diganggu gugat. </a:t>
            </a:r>
          </a:p>
          <a:p>
            <a:pPr marL="514350" indent="-514350" algn="just">
              <a:lnSpc>
                <a:spcPct val="150000"/>
              </a:lnSpc>
              <a:buFont typeface="+mj-lt"/>
              <a:buAutoNum type="arabicPeriod" startAt="6"/>
            </a:pPr>
            <a:endParaRPr lang="id-ID" b="1" dirty="0"/>
          </a:p>
          <a:p>
            <a:pPr marL="457200" indent="-457200" algn="just">
              <a:lnSpc>
                <a:spcPct val="150000"/>
              </a:lnSpc>
              <a:buAutoNum type="arabicPeriod" startAt="6"/>
            </a:pPr>
            <a:endParaRPr lang="it-IT" b="1" dirty="0"/>
          </a:p>
          <a:p>
            <a:pPr marL="457200" indent="-457200" algn="just">
              <a:buAutoNum type="arabicPeriod" startAt="6"/>
            </a:pPr>
            <a:endParaRPr lang="id-ID"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WhatsApp Image 2019-11-20 at 18.17.23.jpeg"/>
          <p:cNvPicPr>
            <a:picLocks noChangeAspect="1"/>
          </p:cNvPicPr>
          <p:nvPr/>
        </p:nvPicPr>
        <p:blipFill>
          <a:blip r:embed="rId2"/>
          <a:stretch>
            <a:fillRect/>
          </a:stretch>
        </p:blipFill>
        <p:spPr>
          <a:xfrm>
            <a:off x="0" y="24"/>
            <a:ext cx="9144000" cy="6858000"/>
          </a:xfrm>
          <a:prstGeom prst="rect">
            <a:avLst/>
          </a:prstGeom>
        </p:spPr>
      </p:pic>
      <p:sp>
        <p:nvSpPr>
          <p:cNvPr id="5" name="TextBox 4"/>
          <p:cNvSpPr txBox="1"/>
          <p:nvPr/>
        </p:nvSpPr>
        <p:spPr>
          <a:xfrm>
            <a:off x="0" y="1071546"/>
            <a:ext cx="9144000" cy="1969770"/>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PETUNJUK TEKNIS PELAKSANAAN LOMBA </a:t>
            </a:r>
            <a:br>
              <a:rPr lang="en-US" sz="2000" b="1" dirty="0">
                <a:latin typeface="Times New Roman" panose="02020603050405020304" pitchFamily="18" charset="0"/>
                <a:cs typeface="Times New Roman" panose="02020603050405020304" pitchFamily="18" charset="0"/>
              </a:rPr>
            </a:br>
            <a:r>
              <a:rPr lang="id-ID" sz="4000" b="1" dirty="0">
                <a:latin typeface="Times New Roman" panose="02020603050405020304" pitchFamily="18" charset="0"/>
                <a:cs typeface="Times New Roman" panose="02020603050405020304" pitchFamily="18" charset="0"/>
              </a:rPr>
              <a:t>PEMETAAN</a:t>
            </a:r>
            <a:br>
              <a:rPr lang="en-US" dirty="0">
                <a:latin typeface="Times New Roman" panose="02020603050405020304" pitchFamily="18" charset="0"/>
                <a:cs typeface="Times New Roman" panose="02020603050405020304" pitchFamily="18" charset="0"/>
              </a:rPr>
            </a:br>
            <a:r>
              <a:rPr lang="en-US" sz="2700" dirty="0">
                <a:latin typeface="Monotype Corsiva" panose="03010101010201010101" pitchFamily="66" charset="0"/>
                <a:cs typeface="Times New Roman" panose="02020603050405020304" pitchFamily="18" charset="0"/>
              </a:rPr>
              <a:t>Volunteer Week and Youth Volunteer Competition 7</a:t>
            </a:r>
            <a:br>
              <a:rPr lang="en-US" sz="2700" dirty="0">
                <a:latin typeface="Monotype Corsiva" panose="03010101010201010101" pitchFamily="66" charset="0"/>
                <a:cs typeface="Times New Roman" panose="02020603050405020304" pitchFamily="18" charset="0"/>
              </a:rPr>
            </a:br>
            <a:endParaRPr lang="id-ID" sz="2700" dirty="0"/>
          </a:p>
        </p:txBody>
      </p:sp>
      <p:sp>
        <p:nvSpPr>
          <p:cNvPr id="6" name="Rectangle 5"/>
          <p:cNvSpPr/>
          <p:nvPr/>
        </p:nvSpPr>
        <p:spPr>
          <a:xfrm>
            <a:off x="0" y="4357694"/>
            <a:ext cx="9144000" cy="738664"/>
          </a:xfrm>
          <a:prstGeom prst="rect">
            <a:avLst/>
          </a:prstGeom>
        </p:spPr>
        <p:txBody>
          <a:bodyPr wrap="square">
            <a:spAutoFit/>
          </a:bodyPr>
          <a:lstStyle/>
          <a:p>
            <a:pPr algn="ctr"/>
            <a:r>
              <a:rPr lang="en-US" sz="2100" dirty="0">
                <a:latin typeface="Monotype Corsiva" panose="03010101010201010101" pitchFamily="66" charset="0"/>
              </a:rPr>
              <a:t>Volunteer Week and Youth Volunteer Competition 7</a:t>
            </a:r>
            <a:endParaRPr lang="en-US" sz="2100" dirty="0">
              <a:latin typeface="Monotype Corsiva" panose="03010101010201010101" pitchFamily="66" charset="0"/>
              <a:cs typeface="Times New Roman" panose="02020603050405020304" pitchFamily="18" charset="0"/>
            </a:endParaRPr>
          </a:p>
          <a:p>
            <a:pPr algn="ctr"/>
            <a:r>
              <a:rPr lang="en-US" sz="2100" dirty="0">
                <a:latin typeface="Times New Roman" panose="02020603050405020304" pitchFamily="18" charset="0"/>
                <a:cs typeface="Times New Roman" panose="02020603050405020304" pitchFamily="18" charset="0"/>
              </a:rPr>
              <a:t>Surakarta, 12-15 </a:t>
            </a:r>
            <a:r>
              <a:rPr lang="en-US" sz="2100" dirty="0" err="1">
                <a:latin typeface="Times New Roman" panose="02020603050405020304" pitchFamily="18" charset="0"/>
                <a:cs typeface="Times New Roman" panose="02020603050405020304" pitchFamily="18" charset="0"/>
              </a:rPr>
              <a:t>Desember</a:t>
            </a:r>
            <a:r>
              <a:rPr lang="en-US" sz="2100" dirty="0">
                <a:latin typeface="Times New Roman" panose="02020603050405020304" pitchFamily="18" charset="0"/>
                <a:cs typeface="Times New Roman" panose="02020603050405020304" pitchFamily="18" charset="0"/>
              </a:rPr>
              <a:t> 2019</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WhatsApp Image 2019-11-20 at 18.17.23.jpeg"/>
          <p:cNvPicPr>
            <a:picLocks noChangeAspect="1"/>
          </p:cNvPicPr>
          <p:nvPr/>
        </p:nvPicPr>
        <p:blipFill>
          <a:blip r:embed="rId2"/>
          <a:stretch>
            <a:fillRect/>
          </a:stretch>
        </p:blipFill>
        <p:spPr>
          <a:xfrm>
            <a:off x="0" y="-24"/>
            <a:ext cx="9144000" cy="6858000"/>
          </a:xfrm>
          <a:prstGeom prst="rect">
            <a:avLst/>
          </a:prstGeom>
        </p:spPr>
      </p:pic>
      <p:sp>
        <p:nvSpPr>
          <p:cNvPr id="5" name="Rectangle 4"/>
          <p:cNvSpPr/>
          <p:nvPr/>
        </p:nvSpPr>
        <p:spPr>
          <a:xfrm>
            <a:off x="357158" y="714356"/>
            <a:ext cx="8072494" cy="707886"/>
          </a:xfrm>
          <a:prstGeom prst="rect">
            <a:avLst/>
          </a:prstGeom>
        </p:spPr>
        <p:txBody>
          <a:bodyPr wrap="square">
            <a:spAutoFit/>
          </a:bodyPr>
          <a:lstStyle/>
          <a:p>
            <a:r>
              <a:rPr lang="en-US" sz="4000" b="1" dirty="0"/>
              <a:t>Workshop </a:t>
            </a:r>
            <a:r>
              <a:rPr lang="en-US" sz="4000" b="1" dirty="0" err="1"/>
              <a:t>dan</a:t>
            </a:r>
            <a:r>
              <a:rPr lang="en-US" sz="4000" b="1" dirty="0"/>
              <a:t> </a:t>
            </a:r>
            <a:r>
              <a:rPr lang="en-US" sz="4000" b="1" dirty="0" err="1"/>
              <a:t>Lomba</a:t>
            </a:r>
            <a:r>
              <a:rPr lang="en-US" sz="4000" b="1" dirty="0"/>
              <a:t> </a:t>
            </a:r>
            <a:r>
              <a:rPr lang="en-US" sz="4000" b="1" dirty="0" err="1"/>
              <a:t>Pemetaan</a:t>
            </a:r>
            <a:endParaRPr lang="en-ID" sz="4000" b="1" dirty="0"/>
          </a:p>
        </p:txBody>
      </p:sp>
      <p:sp>
        <p:nvSpPr>
          <p:cNvPr id="6" name="Rectangle 5"/>
          <p:cNvSpPr/>
          <p:nvPr/>
        </p:nvSpPr>
        <p:spPr>
          <a:xfrm>
            <a:off x="714348" y="1571612"/>
            <a:ext cx="7572428" cy="2126864"/>
          </a:xfrm>
          <a:prstGeom prst="rect">
            <a:avLst/>
          </a:prstGeom>
        </p:spPr>
        <p:txBody>
          <a:bodyPr wrap="square">
            <a:spAutoFit/>
          </a:bodyPr>
          <a:lstStyle/>
          <a:p>
            <a:pPr algn="just">
              <a:lnSpc>
                <a:spcPct val="150000"/>
              </a:lnSpc>
            </a:pPr>
            <a:r>
              <a:rPr lang="en-ID" b="1" dirty="0"/>
              <a:t>1. </a:t>
            </a:r>
            <a:r>
              <a:rPr lang="en-ID" b="1" dirty="0" err="1"/>
              <a:t>Peserta</a:t>
            </a:r>
            <a:r>
              <a:rPr lang="en-ID" b="1" dirty="0"/>
              <a:t> workshop </a:t>
            </a:r>
            <a:r>
              <a:rPr lang="en-ID" b="1" dirty="0" err="1"/>
              <a:t>dan</a:t>
            </a:r>
            <a:r>
              <a:rPr lang="en-ID" b="1" dirty="0"/>
              <a:t> </a:t>
            </a:r>
            <a:r>
              <a:rPr lang="en-ID" b="1" dirty="0" err="1"/>
              <a:t>lomba</a:t>
            </a:r>
            <a:r>
              <a:rPr lang="en-ID" b="1" dirty="0"/>
              <a:t> </a:t>
            </a:r>
            <a:r>
              <a:rPr lang="en-ID" b="1" dirty="0" err="1"/>
              <a:t>Pemetaan</a:t>
            </a:r>
            <a:r>
              <a:rPr lang="en-ID" b="1" dirty="0"/>
              <a:t> </a:t>
            </a:r>
            <a:r>
              <a:rPr lang="en-ID" b="1" dirty="0" err="1"/>
              <a:t>berjumlah</a:t>
            </a:r>
            <a:r>
              <a:rPr lang="en-ID" b="1" dirty="0"/>
              <a:t> 2 </a:t>
            </a:r>
            <a:r>
              <a:rPr lang="en-ID" b="1" dirty="0" err="1"/>
              <a:t>orang</a:t>
            </a:r>
            <a:r>
              <a:rPr lang="en-ID" b="1" dirty="0"/>
              <a:t> per </a:t>
            </a:r>
            <a:r>
              <a:rPr lang="en-ID" b="1" dirty="0" err="1"/>
              <a:t>kontingen</a:t>
            </a:r>
            <a:r>
              <a:rPr lang="en-ID" b="1" dirty="0"/>
              <a:t>. </a:t>
            </a:r>
          </a:p>
          <a:p>
            <a:pPr algn="just">
              <a:lnSpc>
                <a:spcPct val="150000"/>
              </a:lnSpc>
            </a:pPr>
            <a:r>
              <a:rPr lang="en-ID" b="1" dirty="0"/>
              <a:t>2. </a:t>
            </a:r>
            <a:r>
              <a:rPr lang="en-ID" b="1" dirty="0" err="1"/>
              <a:t>Peserta</a:t>
            </a:r>
            <a:r>
              <a:rPr lang="en-ID" b="1" dirty="0"/>
              <a:t> workshop </a:t>
            </a:r>
            <a:r>
              <a:rPr lang="en-ID" b="1" dirty="0" err="1"/>
              <a:t>dan</a:t>
            </a:r>
            <a:r>
              <a:rPr lang="en-ID" b="1" dirty="0"/>
              <a:t> </a:t>
            </a:r>
            <a:r>
              <a:rPr lang="en-ID" b="1" dirty="0" err="1"/>
              <a:t>lomba</a:t>
            </a:r>
            <a:r>
              <a:rPr lang="en-ID" b="1" dirty="0"/>
              <a:t> </a:t>
            </a:r>
            <a:r>
              <a:rPr lang="en-ID" b="1" dirty="0" err="1"/>
              <a:t>Pemetaan</a:t>
            </a:r>
            <a:r>
              <a:rPr lang="en-ID" b="1" dirty="0"/>
              <a:t> </a:t>
            </a:r>
            <a:r>
              <a:rPr lang="en-ID" b="1" dirty="0" err="1"/>
              <a:t>tidak</a:t>
            </a:r>
            <a:r>
              <a:rPr lang="en-ID" b="1" dirty="0"/>
              <a:t> </a:t>
            </a:r>
            <a:r>
              <a:rPr lang="en-ID" b="1" dirty="0" err="1"/>
              <a:t>boleh</a:t>
            </a:r>
            <a:r>
              <a:rPr lang="en-ID" b="1" dirty="0"/>
              <a:t> </a:t>
            </a:r>
            <a:r>
              <a:rPr lang="en-ID" b="1" dirty="0" err="1"/>
              <a:t>mengikuti</a:t>
            </a:r>
            <a:r>
              <a:rPr lang="en-ID" b="1" dirty="0"/>
              <a:t> </a:t>
            </a:r>
            <a:r>
              <a:rPr lang="en-ID" b="1" dirty="0" err="1"/>
              <a:t>lomba</a:t>
            </a:r>
            <a:r>
              <a:rPr lang="en-ID" b="1" dirty="0"/>
              <a:t> </a:t>
            </a:r>
            <a:r>
              <a:rPr lang="en-ID" b="1" dirty="0" err="1"/>
              <a:t>lainnya</a:t>
            </a:r>
            <a:r>
              <a:rPr lang="en-ID" b="1" dirty="0"/>
              <a:t>. </a:t>
            </a:r>
          </a:p>
          <a:p>
            <a:pPr algn="just">
              <a:lnSpc>
                <a:spcPct val="150000"/>
              </a:lnSpc>
            </a:pPr>
            <a:r>
              <a:rPr lang="en-ID" b="1" dirty="0"/>
              <a:t>3. </a:t>
            </a:r>
            <a:r>
              <a:rPr lang="en-ID" b="1" dirty="0" err="1"/>
              <a:t>Sebelum</a:t>
            </a:r>
            <a:r>
              <a:rPr lang="en-ID" b="1" dirty="0"/>
              <a:t> </a:t>
            </a:r>
            <a:r>
              <a:rPr lang="en-ID" b="1" dirty="0" err="1"/>
              <a:t>lomba</a:t>
            </a:r>
            <a:r>
              <a:rPr lang="en-ID" b="1" dirty="0"/>
              <a:t> </a:t>
            </a:r>
            <a:r>
              <a:rPr lang="en-ID" b="1" dirty="0" err="1"/>
              <a:t>akan</a:t>
            </a:r>
            <a:r>
              <a:rPr lang="en-ID" b="1" dirty="0"/>
              <a:t> </a:t>
            </a:r>
            <a:r>
              <a:rPr lang="en-ID" b="1" dirty="0" err="1"/>
              <a:t>dilaksanakan</a:t>
            </a:r>
            <a:r>
              <a:rPr lang="en-ID" b="1" dirty="0"/>
              <a:t> workshop </a:t>
            </a:r>
            <a:r>
              <a:rPr lang="en-ID" b="1" dirty="0" err="1"/>
              <a:t>mengenai</a:t>
            </a:r>
            <a:r>
              <a:rPr lang="en-ID" b="1" dirty="0"/>
              <a:t> </a:t>
            </a:r>
            <a:r>
              <a:rPr lang="en-ID" b="1" dirty="0" err="1"/>
              <a:t>aplikasi</a:t>
            </a:r>
            <a:r>
              <a:rPr lang="en-ID" b="1" dirty="0"/>
              <a:t> </a:t>
            </a:r>
            <a:r>
              <a:rPr lang="en-ID" b="1" dirty="0" err="1"/>
              <a:t>pengolah</a:t>
            </a:r>
            <a:r>
              <a:rPr lang="en-ID" b="1" dirty="0"/>
              <a:t> </a:t>
            </a:r>
            <a:r>
              <a:rPr lang="en-ID" b="1" dirty="0" err="1"/>
              <a:t>untuk</a:t>
            </a:r>
            <a:r>
              <a:rPr lang="en-ID" b="1" dirty="0"/>
              <a:t> </a:t>
            </a:r>
            <a:r>
              <a:rPr lang="en-ID" b="1" dirty="0" err="1"/>
              <a:t>membuat</a:t>
            </a:r>
            <a:r>
              <a:rPr lang="en-ID" b="1" dirty="0"/>
              <a:t> </a:t>
            </a:r>
            <a:r>
              <a:rPr lang="en-ID" b="1" dirty="0" err="1"/>
              <a:t>peta</a:t>
            </a:r>
            <a:r>
              <a:rPr lang="en-ID" b="1" dirty="0"/>
              <a:t> </a:t>
            </a:r>
            <a:r>
              <a:rPr lang="en-ID" b="1" dirty="0" err="1"/>
              <a:t>pengurangan</a:t>
            </a:r>
            <a:r>
              <a:rPr lang="en-ID" b="1" dirty="0"/>
              <a:t> </a:t>
            </a:r>
            <a:r>
              <a:rPr lang="en-ID" b="1" dirty="0" err="1"/>
              <a:t>resiko</a:t>
            </a:r>
            <a:r>
              <a:rPr lang="en-ID" b="1" dirty="0"/>
              <a:t> </a:t>
            </a:r>
            <a:r>
              <a:rPr lang="en-ID" b="1" dirty="0" err="1"/>
              <a:t>bencana</a:t>
            </a:r>
            <a:r>
              <a:rPr lang="en-ID" b="1" dirty="0"/>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WhatsApp Image 2019-11-20 at 18.17.23.jpeg"/>
          <p:cNvPicPr>
            <a:picLocks noChangeAspect="1"/>
          </p:cNvPicPr>
          <p:nvPr/>
        </p:nvPicPr>
        <p:blipFill>
          <a:blip r:embed="rId2"/>
          <a:stretch>
            <a:fillRect/>
          </a:stretch>
        </p:blipFill>
        <p:spPr>
          <a:xfrm>
            <a:off x="0" y="0"/>
            <a:ext cx="9144000" cy="6858000"/>
          </a:xfrm>
          <a:prstGeom prst="rect">
            <a:avLst/>
          </a:prstGeom>
        </p:spPr>
      </p:pic>
      <p:sp>
        <p:nvSpPr>
          <p:cNvPr id="6" name="Rectangle 5"/>
          <p:cNvSpPr/>
          <p:nvPr/>
        </p:nvSpPr>
        <p:spPr>
          <a:xfrm>
            <a:off x="785786" y="928670"/>
            <a:ext cx="7786742" cy="4247317"/>
          </a:xfrm>
          <a:prstGeom prst="rect">
            <a:avLst/>
          </a:prstGeom>
        </p:spPr>
        <p:txBody>
          <a:bodyPr wrap="square">
            <a:spAutoFit/>
          </a:bodyPr>
          <a:lstStyle/>
          <a:p>
            <a:pPr algn="just">
              <a:lnSpc>
                <a:spcPct val="150000"/>
              </a:lnSpc>
            </a:pPr>
            <a:r>
              <a:rPr lang="en-ID" b="1" dirty="0"/>
              <a:t>4. </a:t>
            </a:r>
            <a:r>
              <a:rPr lang="en-ID" b="1" dirty="0" err="1"/>
              <a:t>Kegiatan</a:t>
            </a:r>
            <a:r>
              <a:rPr lang="en-ID" b="1" dirty="0"/>
              <a:t> </a:t>
            </a:r>
            <a:r>
              <a:rPr lang="en-ID" b="1" dirty="0" err="1"/>
              <a:t>akan</a:t>
            </a:r>
            <a:r>
              <a:rPr lang="en-ID" b="1" dirty="0"/>
              <a:t> </a:t>
            </a:r>
            <a:r>
              <a:rPr lang="en-ID" b="1" dirty="0" err="1"/>
              <a:t>dilaksanakan</a:t>
            </a:r>
            <a:r>
              <a:rPr lang="en-ID" b="1" dirty="0"/>
              <a:t> 3 </a:t>
            </a:r>
            <a:r>
              <a:rPr lang="en-ID" b="1" dirty="0" err="1"/>
              <a:t>hari</a:t>
            </a:r>
            <a:r>
              <a:rPr lang="en-ID" b="1" dirty="0"/>
              <a:t> </a:t>
            </a:r>
            <a:r>
              <a:rPr lang="en-ID" b="1" dirty="0" err="1"/>
              <a:t>dengan</a:t>
            </a:r>
            <a:r>
              <a:rPr lang="en-ID" b="1" dirty="0"/>
              <a:t> </a:t>
            </a:r>
            <a:r>
              <a:rPr lang="en-ID" b="1" dirty="0" err="1"/>
              <a:t>rincian</a:t>
            </a:r>
            <a:r>
              <a:rPr lang="en-ID" b="1" dirty="0"/>
              <a:t> </a:t>
            </a:r>
            <a:r>
              <a:rPr lang="en-ID" b="1" dirty="0" err="1"/>
              <a:t>sebagai</a:t>
            </a:r>
            <a:r>
              <a:rPr lang="en-ID" b="1" dirty="0"/>
              <a:t> </a:t>
            </a:r>
            <a:r>
              <a:rPr lang="en-ID" b="1" dirty="0" err="1"/>
              <a:t>berikut</a:t>
            </a:r>
            <a:r>
              <a:rPr lang="en-ID" b="1" dirty="0"/>
              <a:t>: </a:t>
            </a:r>
          </a:p>
          <a:p>
            <a:pPr lvl="1" algn="just">
              <a:lnSpc>
                <a:spcPct val="150000"/>
              </a:lnSpc>
            </a:pPr>
            <a:r>
              <a:rPr lang="en-ID" b="1" dirty="0"/>
              <a:t>	a. Workshop </a:t>
            </a:r>
          </a:p>
          <a:p>
            <a:pPr marL="1169988" lvl="1" indent="-712788" algn="just">
              <a:lnSpc>
                <a:spcPct val="150000"/>
              </a:lnSpc>
            </a:pPr>
            <a:r>
              <a:rPr lang="en-ID" b="1" dirty="0"/>
              <a:t>	1) Workshop </a:t>
            </a:r>
            <a:r>
              <a:rPr lang="en-ID" b="1" dirty="0" err="1"/>
              <a:t>dilaksanakan</a:t>
            </a:r>
            <a:r>
              <a:rPr lang="en-ID" b="1" dirty="0"/>
              <a:t> </a:t>
            </a:r>
            <a:r>
              <a:rPr lang="en-ID" b="1" dirty="0" err="1"/>
              <a:t>selama</a:t>
            </a:r>
            <a:r>
              <a:rPr lang="en-ID" b="1" dirty="0"/>
              <a:t> 2 </a:t>
            </a:r>
            <a:r>
              <a:rPr lang="en-ID" b="1" dirty="0" err="1"/>
              <a:t>hari</a:t>
            </a:r>
            <a:r>
              <a:rPr lang="en-ID" b="1" dirty="0"/>
              <a:t>. </a:t>
            </a:r>
          </a:p>
          <a:p>
            <a:pPr marL="1169988" lvl="1" indent="-712788" algn="just">
              <a:lnSpc>
                <a:spcPct val="150000"/>
              </a:lnSpc>
            </a:pPr>
            <a:r>
              <a:rPr lang="en-ID" b="1" dirty="0"/>
              <a:t>	2) </a:t>
            </a:r>
            <a:r>
              <a:rPr lang="en-ID" b="1" dirty="0" err="1"/>
              <a:t>Materi</a:t>
            </a:r>
            <a:r>
              <a:rPr lang="en-ID" b="1" dirty="0"/>
              <a:t> workshop </a:t>
            </a:r>
            <a:r>
              <a:rPr lang="en-ID" b="1" dirty="0" err="1"/>
              <a:t>terdiri</a:t>
            </a:r>
            <a:r>
              <a:rPr lang="en-ID" b="1" dirty="0"/>
              <a:t> </a:t>
            </a:r>
            <a:r>
              <a:rPr lang="en-ID" b="1" dirty="0" err="1"/>
              <a:t>dari</a:t>
            </a:r>
            <a:r>
              <a:rPr lang="en-ID" b="1" dirty="0"/>
              <a:t> Open Data Kit (ODK), Java Open     Street Map Editor (JOSM) </a:t>
            </a:r>
            <a:r>
              <a:rPr lang="en-ID" b="1" dirty="0" err="1"/>
              <a:t>dan</a:t>
            </a:r>
            <a:r>
              <a:rPr lang="en-ID" b="1" dirty="0"/>
              <a:t> Quantum GIS (QGIS). </a:t>
            </a:r>
          </a:p>
          <a:p>
            <a:pPr marL="1169988" lvl="1" indent="-712788" algn="just">
              <a:lnSpc>
                <a:spcPct val="150000"/>
              </a:lnSpc>
            </a:pPr>
            <a:r>
              <a:rPr lang="en-ID" b="1" dirty="0"/>
              <a:t>	3) </a:t>
            </a:r>
            <a:r>
              <a:rPr lang="en-ID" b="1" dirty="0" err="1"/>
              <a:t>Pengerjaan</a:t>
            </a:r>
            <a:r>
              <a:rPr lang="en-ID" b="1" dirty="0"/>
              <a:t> workshop </a:t>
            </a:r>
            <a:r>
              <a:rPr lang="en-ID" b="1" dirty="0" err="1"/>
              <a:t>dan</a:t>
            </a:r>
            <a:r>
              <a:rPr lang="en-ID" b="1" dirty="0"/>
              <a:t> </a:t>
            </a:r>
            <a:r>
              <a:rPr lang="en-ID" b="1" dirty="0" err="1"/>
              <a:t>lomba</a:t>
            </a:r>
            <a:r>
              <a:rPr lang="en-ID" b="1" dirty="0"/>
              <a:t> </a:t>
            </a:r>
            <a:r>
              <a:rPr lang="en-ID" b="1" dirty="0" err="1"/>
              <a:t>menggunakan</a:t>
            </a:r>
            <a:r>
              <a:rPr lang="en-ID" b="1" dirty="0"/>
              <a:t> laptop </a:t>
            </a:r>
            <a:r>
              <a:rPr lang="en-ID" b="1" dirty="0" err="1"/>
              <a:t>pribadi</a:t>
            </a:r>
            <a:r>
              <a:rPr lang="en-ID" b="1" dirty="0"/>
              <a:t> </a:t>
            </a:r>
            <a:r>
              <a:rPr lang="en-ID" b="1" dirty="0" err="1"/>
              <a:t>dengan</a:t>
            </a:r>
            <a:r>
              <a:rPr lang="en-ID" b="1" dirty="0"/>
              <a:t> </a:t>
            </a:r>
            <a:r>
              <a:rPr lang="en-ID" b="1" dirty="0" err="1"/>
              <a:t>spesifikasi</a:t>
            </a:r>
            <a:r>
              <a:rPr lang="en-ID" b="1" dirty="0"/>
              <a:t> minimal RAM 4 </a:t>
            </a:r>
            <a:r>
              <a:rPr lang="en-ID" b="1" dirty="0" err="1"/>
              <a:t>Gb</a:t>
            </a:r>
            <a:r>
              <a:rPr lang="en-ID" b="1" dirty="0"/>
              <a:t> </a:t>
            </a:r>
            <a:r>
              <a:rPr lang="en-ID" b="1" dirty="0" err="1"/>
              <a:t>beserta</a:t>
            </a:r>
            <a:r>
              <a:rPr lang="en-ID" b="1" dirty="0"/>
              <a:t> charger, modem, </a:t>
            </a:r>
            <a:r>
              <a:rPr lang="en-ID" b="1" dirty="0" err="1"/>
              <a:t>dan</a:t>
            </a:r>
            <a:r>
              <a:rPr lang="en-ID" b="1" dirty="0"/>
              <a:t> </a:t>
            </a:r>
            <a:r>
              <a:rPr lang="en-ID" b="1" dirty="0" err="1"/>
              <a:t>flashdisk</a:t>
            </a:r>
            <a:r>
              <a:rPr lang="en-ID" b="1" dirty="0"/>
              <a:t>. </a:t>
            </a:r>
          </a:p>
          <a:p>
            <a:pPr marL="1169988" lvl="1" indent="-712788" algn="just">
              <a:lnSpc>
                <a:spcPct val="150000"/>
              </a:lnSpc>
            </a:pPr>
            <a:r>
              <a:rPr lang="en-ID" b="1" dirty="0"/>
              <a:t>	4) </a:t>
            </a:r>
            <a:r>
              <a:rPr lang="en-ID" b="1" dirty="0" err="1"/>
              <a:t>Pelaksanaan</a:t>
            </a:r>
            <a:r>
              <a:rPr lang="en-ID" b="1" dirty="0"/>
              <a:t> workshop </a:t>
            </a:r>
            <a:r>
              <a:rPr lang="en-ID" b="1" dirty="0" err="1"/>
              <a:t>dilaksanakan</a:t>
            </a:r>
            <a:r>
              <a:rPr lang="en-ID" b="1" dirty="0"/>
              <a:t> outdoor </a:t>
            </a:r>
            <a:r>
              <a:rPr lang="en-ID" b="1" dirty="0" err="1"/>
              <a:t>untuk</a:t>
            </a:r>
            <a:r>
              <a:rPr lang="en-ID" b="1" dirty="0"/>
              <a:t> </a:t>
            </a:r>
            <a:r>
              <a:rPr lang="en-ID" b="1" dirty="0" err="1"/>
              <a:t>pengambilan</a:t>
            </a:r>
            <a:r>
              <a:rPr lang="en-ID" b="1" dirty="0"/>
              <a:t> data </a:t>
            </a:r>
            <a:r>
              <a:rPr lang="en-ID" b="1" dirty="0" err="1"/>
              <a:t>awal</a:t>
            </a:r>
            <a:r>
              <a:rPr lang="en-ID" b="1" dirty="0"/>
              <a:t> </a:t>
            </a:r>
            <a:r>
              <a:rPr lang="en-ID" b="1" dirty="0" err="1"/>
              <a:t>serta</a:t>
            </a:r>
            <a:r>
              <a:rPr lang="en-ID" b="1" dirty="0"/>
              <a:t> indoor </a:t>
            </a:r>
            <a:r>
              <a:rPr lang="en-ID" b="1" dirty="0" err="1"/>
              <a:t>untuk</a:t>
            </a:r>
            <a:r>
              <a:rPr lang="en-ID" b="1" dirty="0"/>
              <a:t> </a:t>
            </a:r>
            <a:r>
              <a:rPr lang="en-ID" b="1" dirty="0" err="1"/>
              <a:t>pelaksanaan</a:t>
            </a:r>
            <a:r>
              <a:rPr lang="en-ID" b="1" dirty="0"/>
              <a:t> </a:t>
            </a:r>
            <a:r>
              <a:rPr lang="en-ID" b="1" dirty="0" err="1"/>
              <a:t>materi</a:t>
            </a:r>
            <a:r>
              <a:rPr lang="en-ID" b="1" dirty="0"/>
              <a:t> workshop.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WhatsApp Image 2019-11-20 at 18.17.23.jpeg"/>
          <p:cNvPicPr>
            <a:picLocks noChangeAspect="1"/>
          </p:cNvPicPr>
          <p:nvPr/>
        </p:nvPicPr>
        <p:blipFill>
          <a:blip r:embed="rId2"/>
          <a:stretch>
            <a:fillRect/>
          </a:stretch>
        </p:blipFill>
        <p:spPr>
          <a:xfrm>
            <a:off x="0" y="-24"/>
            <a:ext cx="9144000" cy="6858000"/>
          </a:xfrm>
          <a:prstGeom prst="rect">
            <a:avLst/>
          </a:prstGeom>
        </p:spPr>
      </p:pic>
      <p:sp>
        <p:nvSpPr>
          <p:cNvPr id="6" name="Rectangle 5"/>
          <p:cNvSpPr/>
          <p:nvPr/>
        </p:nvSpPr>
        <p:spPr>
          <a:xfrm>
            <a:off x="571472" y="928670"/>
            <a:ext cx="7858180" cy="4247317"/>
          </a:xfrm>
          <a:prstGeom prst="rect">
            <a:avLst/>
          </a:prstGeom>
        </p:spPr>
        <p:txBody>
          <a:bodyPr wrap="square">
            <a:spAutoFit/>
          </a:bodyPr>
          <a:lstStyle/>
          <a:p>
            <a:pPr lvl="1" algn="just">
              <a:lnSpc>
                <a:spcPct val="150000"/>
              </a:lnSpc>
            </a:pPr>
            <a:r>
              <a:rPr lang="en-ID" b="1" dirty="0"/>
              <a:t>5) </a:t>
            </a:r>
            <a:r>
              <a:rPr lang="en-ID" b="1" dirty="0" err="1"/>
              <a:t>Pedoman</a:t>
            </a:r>
            <a:r>
              <a:rPr lang="en-ID" b="1" dirty="0"/>
              <a:t> workshop </a:t>
            </a:r>
            <a:r>
              <a:rPr lang="en-ID" b="1" dirty="0" err="1"/>
              <a:t>akan</a:t>
            </a:r>
            <a:r>
              <a:rPr lang="en-ID" b="1" dirty="0"/>
              <a:t> </a:t>
            </a:r>
            <a:r>
              <a:rPr lang="en-ID" b="1" dirty="0" err="1"/>
              <a:t>dibagikan</a:t>
            </a:r>
            <a:r>
              <a:rPr lang="en-ID" b="1" dirty="0"/>
              <a:t> </a:t>
            </a:r>
            <a:r>
              <a:rPr lang="en-ID" b="1" dirty="0" err="1"/>
              <a:t>saat</a:t>
            </a:r>
            <a:r>
              <a:rPr lang="en-ID" b="1" dirty="0"/>
              <a:t> </a:t>
            </a:r>
            <a:r>
              <a:rPr lang="en-ID" b="1" dirty="0" err="1"/>
              <a:t>sesi</a:t>
            </a:r>
            <a:r>
              <a:rPr lang="en-ID" b="1" dirty="0"/>
              <a:t> </a:t>
            </a:r>
            <a:r>
              <a:rPr lang="en-ID" b="1" dirty="0" err="1"/>
              <a:t>dimulai</a:t>
            </a:r>
            <a:endParaRPr lang="en-ID" b="1" dirty="0"/>
          </a:p>
          <a:p>
            <a:pPr lvl="1" algn="just">
              <a:lnSpc>
                <a:spcPct val="150000"/>
              </a:lnSpc>
            </a:pPr>
            <a:r>
              <a:rPr lang="en-ID" b="1" dirty="0"/>
              <a:t>	b. </a:t>
            </a:r>
            <a:r>
              <a:rPr lang="en-ID" b="1" dirty="0" err="1"/>
              <a:t>Lomba</a:t>
            </a:r>
            <a:r>
              <a:rPr lang="en-ID" b="1" dirty="0"/>
              <a:t> </a:t>
            </a:r>
            <a:r>
              <a:rPr lang="en-ID" b="1" dirty="0" err="1"/>
              <a:t>Pemetaan</a:t>
            </a:r>
            <a:r>
              <a:rPr lang="en-ID" b="1" dirty="0"/>
              <a:t> </a:t>
            </a:r>
          </a:p>
          <a:p>
            <a:pPr lvl="2" algn="just">
              <a:lnSpc>
                <a:spcPct val="150000"/>
              </a:lnSpc>
            </a:pPr>
            <a:r>
              <a:rPr lang="en-ID" b="1" dirty="0"/>
              <a:t>1) </a:t>
            </a:r>
            <a:r>
              <a:rPr lang="en-ID" b="1" dirty="0" err="1"/>
              <a:t>Lomba</a:t>
            </a:r>
            <a:r>
              <a:rPr lang="en-ID" b="1" dirty="0"/>
              <a:t> </a:t>
            </a:r>
            <a:r>
              <a:rPr lang="en-ID" b="1" dirty="0" err="1"/>
              <a:t>Pemetaan</a:t>
            </a:r>
            <a:r>
              <a:rPr lang="en-ID" b="1" dirty="0"/>
              <a:t> </a:t>
            </a:r>
            <a:r>
              <a:rPr lang="en-ID" b="1" dirty="0" err="1"/>
              <a:t>dilaksanakan</a:t>
            </a:r>
            <a:r>
              <a:rPr lang="en-ID" b="1" dirty="0"/>
              <a:t> </a:t>
            </a:r>
            <a:r>
              <a:rPr lang="en-ID" b="1" dirty="0" err="1"/>
              <a:t>selama</a:t>
            </a:r>
            <a:r>
              <a:rPr lang="en-ID" b="1" dirty="0"/>
              <a:t> 1 </a:t>
            </a:r>
            <a:r>
              <a:rPr lang="en-ID" b="1" dirty="0" err="1"/>
              <a:t>hari</a:t>
            </a:r>
            <a:r>
              <a:rPr lang="en-ID" b="1" dirty="0"/>
              <a:t> </a:t>
            </a:r>
            <a:r>
              <a:rPr lang="en-ID" b="1" dirty="0" err="1"/>
              <a:t>setelah</a:t>
            </a:r>
            <a:r>
              <a:rPr lang="en-ID" b="1" dirty="0"/>
              <a:t> workshop </a:t>
            </a:r>
            <a:r>
              <a:rPr lang="en-ID" b="1" dirty="0" err="1"/>
              <a:t>selesai</a:t>
            </a:r>
            <a:endParaRPr lang="en-ID" b="1" dirty="0"/>
          </a:p>
          <a:p>
            <a:pPr lvl="2" algn="just">
              <a:lnSpc>
                <a:spcPct val="150000"/>
              </a:lnSpc>
            </a:pPr>
            <a:r>
              <a:rPr lang="en-ID" b="1" dirty="0"/>
              <a:t>2) </a:t>
            </a:r>
            <a:r>
              <a:rPr lang="en-ID" b="1" dirty="0" err="1"/>
              <a:t>Lomba</a:t>
            </a:r>
            <a:r>
              <a:rPr lang="en-ID" b="1" dirty="0"/>
              <a:t> </a:t>
            </a:r>
            <a:r>
              <a:rPr lang="en-ID" b="1" dirty="0" err="1"/>
              <a:t>dilaksanakan</a:t>
            </a:r>
            <a:r>
              <a:rPr lang="en-ID" b="1" dirty="0"/>
              <a:t> </a:t>
            </a:r>
            <a:r>
              <a:rPr lang="en-ID" b="1" dirty="0" err="1"/>
              <a:t>dengan</a:t>
            </a:r>
            <a:r>
              <a:rPr lang="en-ID" b="1" dirty="0"/>
              <a:t> </a:t>
            </a:r>
            <a:r>
              <a:rPr lang="en-ID" b="1" dirty="0" err="1"/>
              <a:t>membuat</a:t>
            </a:r>
            <a:r>
              <a:rPr lang="en-ID" b="1" dirty="0"/>
              <a:t> </a:t>
            </a:r>
            <a:r>
              <a:rPr lang="en-ID" b="1" dirty="0" err="1"/>
              <a:t>peta</a:t>
            </a:r>
            <a:r>
              <a:rPr lang="en-ID" b="1" dirty="0"/>
              <a:t> </a:t>
            </a:r>
            <a:r>
              <a:rPr lang="en-ID" b="1" dirty="0" err="1"/>
              <a:t>pengurangan</a:t>
            </a:r>
            <a:r>
              <a:rPr lang="en-ID" b="1" dirty="0"/>
              <a:t> </a:t>
            </a:r>
            <a:r>
              <a:rPr lang="en-ID" b="1" dirty="0" err="1"/>
              <a:t>resiko</a:t>
            </a:r>
            <a:r>
              <a:rPr lang="en-ID" b="1" dirty="0"/>
              <a:t> </a:t>
            </a:r>
            <a:r>
              <a:rPr lang="en-ID" b="1" dirty="0" err="1"/>
              <a:t>bencana</a:t>
            </a:r>
            <a:r>
              <a:rPr lang="en-ID" b="1" dirty="0"/>
              <a:t> </a:t>
            </a:r>
            <a:r>
              <a:rPr lang="en-ID" b="1" dirty="0" err="1"/>
              <a:t>dengan</a:t>
            </a:r>
            <a:r>
              <a:rPr lang="en-ID" b="1" dirty="0"/>
              <a:t> </a:t>
            </a:r>
            <a:r>
              <a:rPr lang="en-ID" b="1" dirty="0" err="1"/>
              <a:t>menggunakan</a:t>
            </a:r>
            <a:r>
              <a:rPr lang="en-ID" b="1" dirty="0"/>
              <a:t> </a:t>
            </a:r>
            <a:r>
              <a:rPr lang="en-ID" b="1" dirty="0" err="1"/>
              <a:t>aplikasi</a:t>
            </a:r>
            <a:r>
              <a:rPr lang="en-ID" b="1" dirty="0"/>
              <a:t> yang </a:t>
            </a:r>
            <a:r>
              <a:rPr lang="en-ID" b="1" dirty="0" err="1"/>
              <a:t>sudah</a:t>
            </a:r>
            <a:r>
              <a:rPr lang="en-ID" b="1" dirty="0"/>
              <a:t> </a:t>
            </a:r>
            <a:r>
              <a:rPr lang="en-ID" b="1" dirty="0" err="1"/>
              <a:t>dipelajari</a:t>
            </a:r>
            <a:r>
              <a:rPr lang="en-ID" b="1" dirty="0"/>
              <a:t> </a:t>
            </a:r>
            <a:r>
              <a:rPr lang="en-ID" b="1" dirty="0" err="1"/>
              <a:t>saat</a:t>
            </a:r>
            <a:r>
              <a:rPr lang="en-ID" b="1" dirty="0"/>
              <a:t> </a:t>
            </a:r>
            <a:r>
              <a:rPr lang="en-ID" b="1" dirty="0" err="1"/>
              <a:t>sesi</a:t>
            </a:r>
            <a:r>
              <a:rPr lang="en-ID" b="1" dirty="0"/>
              <a:t> workshop.</a:t>
            </a:r>
          </a:p>
          <a:p>
            <a:pPr lvl="2" algn="just">
              <a:lnSpc>
                <a:spcPct val="150000"/>
              </a:lnSpc>
            </a:pPr>
            <a:r>
              <a:rPr lang="en-ID" b="1" dirty="0"/>
              <a:t>3) </a:t>
            </a:r>
            <a:r>
              <a:rPr lang="en-ID" b="1" dirty="0" err="1"/>
              <a:t>Aplikasi</a:t>
            </a:r>
            <a:r>
              <a:rPr lang="en-ID" b="1" dirty="0"/>
              <a:t> </a:t>
            </a:r>
            <a:r>
              <a:rPr lang="en-ID" b="1" dirty="0" err="1"/>
              <a:t>berupa</a:t>
            </a:r>
            <a:r>
              <a:rPr lang="en-ID" b="1" dirty="0"/>
              <a:t> ODK, QGIS, </a:t>
            </a:r>
            <a:r>
              <a:rPr lang="en-ID" b="1" dirty="0" err="1"/>
              <a:t>dan</a:t>
            </a:r>
            <a:r>
              <a:rPr lang="en-ID" b="1" dirty="0"/>
              <a:t> JOSM. </a:t>
            </a:r>
          </a:p>
          <a:p>
            <a:pPr lvl="2" algn="just">
              <a:lnSpc>
                <a:spcPct val="150000"/>
              </a:lnSpc>
            </a:pPr>
            <a:r>
              <a:rPr lang="en-ID" b="1" dirty="0"/>
              <a:t>4) </a:t>
            </a:r>
            <a:r>
              <a:rPr lang="en-ID" b="1" dirty="0" err="1"/>
              <a:t>Pelaksanaan</a:t>
            </a:r>
            <a:r>
              <a:rPr lang="en-ID" b="1" dirty="0"/>
              <a:t> </a:t>
            </a:r>
            <a:r>
              <a:rPr lang="en-ID" b="1" dirty="0" err="1"/>
              <a:t>lomba</a:t>
            </a:r>
            <a:r>
              <a:rPr lang="en-ID" b="1" dirty="0"/>
              <a:t> </a:t>
            </a:r>
            <a:r>
              <a:rPr lang="en-ID" b="1" dirty="0" err="1"/>
              <a:t>dilaksanakan</a:t>
            </a:r>
            <a:r>
              <a:rPr lang="en-ID" b="1" dirty="0"/>
              <a:t> indoor </a:t>
            </a:r>
            <a:r>
              <a:rPr lang="en-ID" b="1" dirty="0" err="1"/>
              <a:t>dan</a:t>
            </a:r>
            <a:r>
              <a:rPr lang="en-ID" b="1" dirty="0"/>
              <a:t> </a:t>
            </a:r>
            <a:r>
              <a:rPr lang="en-ID" b="1" dirty="0" err="1"/>
              <a:t>peserta</a:t>
            </a:r>
            <a:r>
              <a:rPr lang="en-ID" b="1" dirty="0"/>
              <a:t> </a:t>
            </a:r>
            <a:r>
              <a:rPr lang="en-ID" b="1" dirty="0" err="1"/>
              <a:t>diperbolehkan</a:t>
            </a:r>
            <a:r>
              <a:rPr lang="en-ID" b="1" dirty="0"/>
              <a:t> </a:t>
            </a:r>
            <a:r>
              <a:rPr lang="en-ID" b="1" dirty="0" err="1"/>
              <a:t>mengambil</a:t>
            </a:r>
            <a:r>
              <a:rPr lang="en-ID" b="1" dirty="0"/>
              <a:t> data </a:t>
            </a:r>
            <a:r>
              <a:rPr lang="en-ID" b="1" dirty="0" err="1"/>
              <a:t>jika</a:t>
            </a:r>
            <a:r>
              <a:rPr lang="en-ID" b="1" dirty="0"/>
              <a:t> </a:t>
            </a:r>
            <a:r>
              <a:rPr lang="en-ID" b="1" dirty="0" err="1"/>
              <a:t>dirasa</a:t>
            </a:r>
            <a:r>
              <a:rPr lang="en-ID" b="1" dirty="0"/>
              <a:t> </a:t>
            </a:r>
            <a:r>
              <a:rPr lang="en-ID" b="1" dirty="0" err="1"/>
              <a:t>kurang</a:t>
            </a:r>
            <a:r>
              <a:rPr lang="en-ID" b="1" dirty="0"/>
              <a:t> </a:t>
            </a:r>
            <a:r>
              <a:rPr lang="en-ID" b="1" dirty="0" err="1"/>
              <a:t>lengkap</a:t>
            </a:r>
            <a:r>
              <a:rPr lang="en-ID" b="1" dirty="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WhatsApp Image 2019-11-20 at 18.17.23.jpeg"/>
          <p:cNvPicPr>
            <a:picLocks noChangeAspect="1"/>
          </p:cNvPicPr>
          <p:nvPr/>
        </p:nvPicPr>
        <p:blipFill>
          <a:blip r:embed="rId2"/>
          <a:stretch>
            <a:fillRect/>
          </a:stretch>
        </p:blipFill>
        <p:spPr>
          <a:xfrm>
            <a:off x="0" y="0"/>
            <a:ext cx="9144000" cy="6858000"/>
          </a:xfrm>
          <a:prstGeom prst="rect">
            <a:avLst/>
          </a:prstGeom>
        </p:spPr>
      </p:pic>
      <p:sp>
        <p:nvSpPr>
          <p:cNvPr id="5" name="Rectangle 4"/>
          <p:cNvSpPr/>
          <p:nvPr/>
        </p:nvSpPr>
        <p:spPr>
          <a:xfrm>
            <a:off x="500034" y="0"/>
            <a:ext cx="8001056" cy="707886"/>
          </a:xfrm>
          <a:prstGeom prst="rect">
            <a:avLst/>
          </a:prstGeom>
        </p:spPr>
        <p:txBody>
          <a:bodyPr wrap="square">
            <a:spAutoFit/>
          </a:bodyPr>
          <a:lstStyle/>
          <a:p>
            <a:endParaRPr lang="id-ID" sz="4000" b="1" dirty="0"/>
          </a:p>
        </p:txBody>
      </p:sp>
      <p:sp>
        <p:nvSpPr>
          <p:cNvPr id="6" name="Rectangle 5"/>
          <p:cNvSpPr/>
          <p:nvPr/>
        </p:nvSpPr>
        <p:spPr>
          <a:xfrm>
            <a:off x="571472" y="1285860"/>
            <a:ext cx="7858180" cy="400110"/>
          </a:xfrm>
          <a:prstGeom prst="rect">
            <a:avLst/>
          </a:prstGeom>
        </p:spPr>
        <p:txBody>
          <a:bodyPr wrap="square">
            <a:spAutoFit/>
          </a:bodyPr>
          <a:lstStyle/>
          <a:p>
            <a:pPr lvl="1"/>
            <a:r>
              <a:rPr lang="en-ID" sz="2000" dirty="0"/>
              <a:t> </a:t>
            </a:r>
          </a:p>
        </p:txBody>
      </p:sp>
      <p:sp>
        <p:nvSpPr>
          <p:cNvPr id="7" name="Rectangle 6"/>
          <p:cNvSpPr/>
          <p:nvPr/>
        </p:nvSpPr>
        <p:spPr>
          <a:xfrm>
            <a:off x="714348" y="785795"/>
            <a:ext cx="8072494" cy="3000821"/>
          </a:xfrm>
          <a:prstGeom prst="rect">
            <a:avLst/>
          </a:prstGeom>
        </p:spPr>
        <p:txBody>
          <a:bodyPr wrap="square">
            <a:spAutoFit/>
          </a:bodyPr>
          <a:lstStyle/>
          <a:p>
            <a:pPr lvl="2" algn="just">
              <a:lnSpc>
                <a:spcPct val="150000"/>
              </a:lnSpc>
            </a:pPr>
            <a:r>
              <a:rPr lang="en-ID" b="1" dirty="0"/>
              <a:t>5) </a:t>
            </a:r>
            <a:r>
              <a:rPr lang="en-ID" b="1" dirty="0" err="1"/>
              <a:t>Aspek</a:t>
            </a:r>
            <a:r>
              <a:rPr lang="en-ID" b="1" dirty="0"/>
              <a:t> </a:t>
            </a:r>
            <a:r>
              <a:rPr lang="en-ID" b="1" dirty="0" err="1"/>
              <a:t>penilaian</a:t>
            </a:r>
            <a:r>
              <a:rPr lang="en-ID" b="1" dirty="0"/>
              <a:t> </a:t>
            </a:r>
            <a:r>
              <a:rPr lang="en-ID" b="1" dirty="0" err="1"/>
              <a:t>meliputi</a:t>
            </a:r>
            <a:r>
              <a:rPr lang="en-ID" b="1" dirty="0"/>
              <a:t> :  </a:t>
            </a:r>
            <a:r>
              <a:rPr lang="en-ID" b="1" dirty="0" err="1"/>
              <a:t>Kelengkapan</a:t>
            </a:r>
            <a:r>
              <a:rPr lang="en-ID" b="1" dirty="0"/>
              <a:t> </a:t>
            </a:r>
            <a:r>
              <a:rPr lang="en-ID" b="1" dirty="0" err="1"/>
              <a:t>syarat</a:t>
            </a:r>
            <a:r>
              <a:rPr lang="en-ID" b="1" dirty="0"/>
              <a:t> </a:t>
            </a:r>
            <a:r>
              <a:rPr lang="en-ID" b="1" dirty="0" err="1"/>
              <a:t>peta</a:t>
            </a:r>
            <a:r>
              <a:rPr lang="en-ID" b="1" dirty="0"/>
              <a:t> , </a:t>
            </a:r>
            <a:r>
              <a:rPr lang="en-ID" b="1" dirty="0" err="1"/>
              <a:t>Muatan</a:t>
            </a:r>
            <a:r>
              <a:rPr lang="en-ID" b="1" dirty="0"/>
              <a:t> </a:t>
            </a:r>
            <a:r>
              <a:rPr lang="en-ID" b="1" dirty="0" err="1"/>
              <a:t>informasi</a:t>
            </a:r>
            <a:r>
              <a:rPr lang="en-ID" b="1" dirty="0"/>
              <a:t>/</a:t>
            </a:r>
            <a:r>
              <a:rPr lang="en-ID" b="1" dirty="0" err="1"/>
              <a:t>konten</a:t>
            </a:r>
            <a:r>
              <a:rPr lang="en-ID" b="1" dirty="0"/>
              <a:t> , </a:t>
            </a:r>
            <a:r>
              <a:rPr lang="en-ID" b="1" dirty="0" err="1"/>
              <a:t>Kesesuaian</a:t>
            </a:r>
            <a:r>
              <a:rPr lang="en-ID" b="1" dirty="0"/>
              <a:t> </a:t>
            </a:r>
            <a:r>
              <a:rPr lang="en-ID" b="1" dirty="0" err="1"/>
              <a:t>deskripsi</a:t>
            </a:r>
            <a:r>
              <a:rPr lang="en-ID" b="1" dirty="0"/>
              <a:t>/</a:t>
            </a:r>
            <a:r>
              <a:rPr lang="en-ID" b="1" dirty="0" err="1"/>
              <a:t>analisis</a:t>
            </a:r>
            <a:r>
              <a:rPr lang="en-ID" b="1" dirty="0"/>
              <a:t> </a:t>
            </a:r>
            <a:r>
              <a:rPr lang="en-ID" b="1" dirty="0" err="1"/>
              <a:t>terhadap</a:t>
            </a:r>
            <a:r>
              <a:rPr lang="en-ID" b="1" dirty="0"/>
              <a:t> </a:t>
            </a:r>
            <a:r>
              <a:rPr lang="en-ID" b="1" dirty="0" err="1"/>
              <a:t>peta</a:t>
            </a:r>
            <a:r>
              <a:rPr lang="en-ID" b="1" dirty="0"/>
              <a:t> yang </a:t>
            </a:r>
            <a:r>
              <a:rPr lang="en-ID" b="1" dirty="0" err="1"/>
              <a:t>dibuat</a:t>
            </a:r>
            <a:r>
              <a:rPr lang="en-ID" b="1" dirty="0"/>
              <a:t> </a:t>
            </a:r>
          </a:p>
          <a:p>
            <a:pPr lvl="2" algn="just">
              <a:lnSpc>
                <a:spcPct val="150000"/>
              </a:lnSpc>
            </a:pPr>
            <a:r>
              <a:rPr lang="en-ID" b="1" dirty="0"/>
              <a:t>6) </a:t>
            </a:r>
            <a:r>
              <a:rPr lang="en-ID" b="1" dirty="0" err="1"/>
              <a:t>Komplain</a:t>
            </a:r>
            <a:r>
              <a:rPr lang="en-ID" b="1" dirty="0"/>
              <a:t> </a:t>
            </a:r>
            <a:r>
              <a:rPr lang="en-ID" b="1" dirty="0" err="1"/>
              <a:t>tidak</a:t>
            </a:r>
            <a:r>
              <a:rPr lang="en-ID" b="1" dirty="0"/>
              <a:t> </a:t>
            </a:r>
            <a:r>
              <a:rPr lang="en-ID" b="1" dirty="0" err="1"/>
              <a:t>dilayani</a:t>
            </a:r>
            <a:r>
              <a:rPr lang="en-ID" b="1" dirty="0"/>
              <a:t> </a:t>
            </a:r>
            <a:r>
              <a:rPr lang="en-ID" b="1" dirty="0" err="1"/>
              <a:t>setelah</a:t>
            </a:r>
            <a:r>
              <a:rPr lang="en-ID" b="1" dirty="0"/>
              <a:t> </a:t>
            </a:r>
            <a:r>
              <a:rPr lang="en-ID" b="1" dirty="0" err="1"/>
              <a:t>peserta</a:t>
            </a:r>
            <a:r>
              <a:rPr lang="en-ID" b="1" dirty="0"/>
              <a:t> </a:t>
            </a:r>
            <a:r>
              <a:rPr lang="en-ID" b="1" dirty="0" err="1"/>
              <a:t>meniggalkan</a:t>
            </a:r>
            <a:r>
              <a:rPr lang="en-ID" b="1" dirty="0"/>
              <a:t> area </a:t>
            </a:r>
            <a:r>
              <a:rPr lang="en-ID" b="1" dirty="0" err="1"/>
              <a:t>lomba</a:t>
            </a:r>
            <a:r>
              <a:rPr lang="en-ID" b="1" dirty="0"/>
              <a:t>.</a:t>
            </a:r>
          </a:p>
          <a:p>
            <a:pPr lvl="2" algn="just">
              <a:lnSpc>
                <a:spcPct val="150000"/>
              </a:lnSpc>
            </a:pPr>
            <a:r>
              <a:rPr lang="en-ID" b="1" dirty="0"/>
              <a:t>7) </a:t>
            </a:r>
            <a:r>
              <a:rPr lang="en-ID" b="1" dirty="0" err="1"/>
              <a:t>Segala</a:t>
            </a:r>
            <a:r>
              <a:rPr lang="en-ID" b="1" dirty="0"/>
              <a:t> </a:t>
            </a:r>
            <a:r>
              <a:rPr lang="en-ID" b="1" dirty="0" err="1"/>
              <a:t>bentuk</a:t>
            </a:r>
            <a:r>
              <a:rPr lang="en-ID" b="1" dirty="0"/>
              <a:t> </a:t>
            </a:r>
            <a:r>
              <a:rPr lang="en-ID" b="1" dirty="0" err="1"/>
              <a:t>kecurangan</a:t>
            </a:r>
            <a:r>
              <a:rPr lang="en-ID" b="1" dirty="0"/>
              <a:t> </a:t>
            </a:r>
            <a:r>
              <a:rPr lang="en-ID" b="1" dirty="0" err="1"/>
              <a:t>atau</a:t>
            </a:r>
            <a:r>
              <a:rPr lang="en-ID" b="1" dirty="0"/>
              <a:t> </a:t>
            </a:r>
            <a:r>
              <a:rPr lang="en-ID" b="1" dirty="0" err="1"/>
              <a:t>pelanggaran</a:t>
            </a:r>
            <a:r>
              <a:rPr lang="en-ID" b="1" dirty="0"/>
              <a:t> </a:t>
            </a:r>
            <a:r>
              <a:rPr lang="en-ID" b="1" dirty="0" err="1"/>
              <a:t>terhadap</a:t>
            </a:r>
            <a:r>
              <a:rPr lang="en-ID" b="1" dirty="0"/>
              <a:t> </a:t>
            </a:r>
            <a:r>
              <a:rPr lang="en-ID" b="1" dirty="0" err="1"/>
              <a:t>ketentuan</a:t>
            </a:r>
            <a:r>
              <a:rPr lang="en-ID" b="1" dirty="0"/>
              <a:t> yang </a:t>
            </a:r>
            <a:r>
              <a:rPr lang="en-ID" b="1" dirty="0" err="1"/>
              <a:t>telah</a:t>
            </a:r>
            <a:r>
              <a:rPr lang="en-ID" b="1" dirty="0"/>
              <a:t> </a:t>
            </a:r>
            <a:r>
              <a:rPr lang="en-ID" b="1" dirty="0" err="1"/>
              <a:t>diatur</a:t>
            </a:r>
            <a:r>
              <a:rPr lang="en-ID" b="1" dirty="0"/>
              <a:t> </a:t>
            </a:r>
            <a:r>
              <a:rPr lang="en-ID" b="1" dirty="0" err="1"/>
              <a:t>akan</a:t>
            </a:r>
            <a:r>
              <a:rPr lang="en-ID" b="1" dirty="0"/>
              <a:t> </a:t>
            </a:r>
            <a:r>
              <a:rPr lang="en-ID" b="1" dirty="0" err="1"/>
              <a:t>mendapatkan</a:t>
            </a:r>
            <a:r>
              <a:rPr lang="en-ID" b="1" dirty="0"/>
              <a:t> </a:t>
            </a:r>
            <a:r>
              <a:rPr lang="en-ID" b="1" dirty="0" err="1"/>
              <a:t>sanksi</a:t>
            </a:r>
            <a:r>
              <a:rPr lang="en-ID" b="1" dirty="0"/>
              <a:t>/</a:t>
            </a:r>
            <a:r>
              <a:rPr lang="en-ID" b="1" dirty="0" err="1"/>
              <a:t>diskualifikasi</a:t>
            </a:r>
            <a:r>
              <a:rPr lang="en-ID" b="1" dirty="0"/>
              <a:t>. </a:t>
            </a:r>
          </a:p>
          <a:p>
            <a:pPr lvl="2" algn="just">
              <a:lnSpc>
                <a:spcPct val="150000"/>
              </a:lnSpc>
            </a:pPr>
            <a:r>
              <a:rPr lang="en-ID" b="1" dirty="0"/>
              <a:t>8) </a:t>
            </a:r>
            <a:r>
              <a:rPr lang="en-ID" b="1" dirty="0" err="1"/>
              <a:t>Keputusan</a:t>
            </a:r>
            <a:r>
              <a:rPr lang="en-ID" b="1" dirty="0"/>
              <a:t> </a:t>
            </a:r>
            <a:r>
              <a:rPr lang="en-ID" b="1" dirty="0" err="1"/>
              <a:t>juri</a:t>
            </a:r>
            <a:r>
              <a:rPr lang="en-ID" b="1" dirty="0"/>
              <a:t> </a:t>
            </a:r>
            <a:r>
              <a:rPr lang="en-ID" b="1" dirty="0" err="1"/>
              <a:t>tidak</a:t>
            </a:r>
            <a:r>
              <a:rPr lang="en-ID" b="1" dirty="0"/>
              <a:t> </a:t>
            </a:r>
            <a:r>
              <a:rPr lang="en-ID" b="1" dirty="0" err="1"/>
              <a:t>dapat</a:t>
            </a:r>
            <a:r>
              <a:rPr lang="en-ID" b="1" dirty="0"/>
              <a:t> </a:t>
            </a:r>
            <a:r>
              <a:rPr lang="en-ID" b="1" dirty="0" err="1"/>
              <a:t>diganggu</a:t>
            </a:r>
            <a:r>
              <a:rPr lang="en-ID" b="1" dirty="0"/>
              <a:t> </a:t>
            </a:r>
            <a:r>
              <a:rPr lang="en-ID" b="1" dirty="0" err="1"/>
              <a:t>gugat</a:t>
            </a:r>
            <a:r>
              <a:rPr lang="en-ID" b="1" dirty="0"/>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656" y="546265"/>
            <a:ext cx="9176656" cy="3051957"/>
          </a:xfrm>
        </p:spPr>
        <p:txBody>
          <a:bodyPr>
            <a:normAutofit fontScale="90000"/>
          </a:bodyPr>
          <a:lstStyle/>
          <a:p>
            <a:pPr>
              <a:spcAft>
                <a:spcPts val="450"/>
              </a:spcAft>
            </a:pP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br>
              <a:rPr lang="id-ID" sz="2700" b="1"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PETUNJUK TEKNIS PELAKSANAAN LOMBA </a:t>
            </a:r>
            <a:br>
              <a:rPr lang="en-US" sz="3600" b="1" dirty="0">
                <a:latin typeface="Times New Roman" panose="02020603050405020304" pitchFamily="18" charset="0"/>
                <a:cs typeface="Times New Roman" panose="02020603050405020304" pitchFamily="18" charset="0"/>
              </a:rPr>
            </a:br>
            <a:r>
              <a:rPr lang="id-ID" sz="4900" b="1" dirty="0">
                <a:latin typeface="Times New Roman" panose="02020603050405020304" pitchFamily="18" charset="0"/>
                <a:cs typeface="Times New Roman" panose="02020603050405020304" pitchFamily="18" charset="0"/>
              </a:rPr>
              <a:t>DESAIN INFOGRAFIS KEPALANGMERAHAN</a:t>
            </a:r>
            <a:br>
              <a:rPr lang="en-US" dirty="0">
                <a:latin typeface="Times New Roman" panose="02020603050405020304" pitchFamily="18" charset="0"/>
                <a:cs typeface="Times New Roman" panose="02020603050405020304" pitchFamily="18" charset="0"/>
              </a:rPr>
            </a:br>
            <a:r>
              <a:rPr lang="en-US" sz="3000" dirty="0">
                <a:latin typeface="Monotype Corsiva" panose="03010101010201010101" pitchFamily="66" charset="0"/>
                <a:cs typeface="Times New Roman" panose="02020603050405020304" pitchFamily="18" charset="0"/>
              </a:rPr>
              <a:t>Volunteer Week and Youth Volunteer Competition 7</a:t>
            </a:r>
            <a:br>
              <a:rPr lang="en-US" dirty="0">
                <a:latin typeface="Monotype Corsiva" panose="03010101010201010101" pitchFamily="66" charset="0"/>
                <a:cs typeface="Times New Roman" panose="02020603050405020304" pitchFamily="18" charset="0"/>
              </a:rPr>
            </a:br>
            <a:endParaRPr lang="en-US" dirty="0">
              <a:latin typeface="Monotype Corsiva" panose="03010101010201010101" pitchFamily="66" charset="0"/>
              <a:cs typeface="Times New Roman" panose="02020603050405020304" pitchFamily="18" charset="0"/>
            </a:endParaRPr>
          </a:p>
        </p:txBody>
      </p:sp>
      <p:sp>
        <p:nvSpPr>
          <p:cNvPr id="4" name="TextBox 3"/>
          <p:cNvSpPr txBox="1"/>
          <p:nvPr/>
        </p:nvSpPr>
        <p:spPr>
          <a:xfrm>
            <a:off x="20577" y="4725144"/>
            <a:ext cx="9144000" cy="738664"/>
          </a:xfrm>
          <a:prstGeom prst="rect">
            <a:avLst/>
          </a:prstGeom>
          <a:noFill/>
        </p:spPr>
        <p:txBody>
          <a:bodyPr wrap="square" rtlCol="0">
            <a:spAutoFit/>
          </a:bodyPr>
          <a:lstStyle/>
          <a:p>
            <a:pPr algn="ctr"/>
            <a:r>
              <a:rPr lang="en-US" sz="2100" dirty="0">
                <a:latin typeface="Monotype Corsiva" panose="03010101010201010101" pitchFamily="66" charset="0"/>
              </a:rPr>
              <a:t>Volunteer Week and Youth Volunteer Competition 7</a:t>
            </a:r>
            <a:endParaRPr lang="en-US" sz="2100" dirty="0">
              <a:latin typeface="Monotype Corsiva" panose="03010101010201010101" pitchFamily="66" charset="0"/>
              <a:cs typeface="Times New Roman" panose="02020603050405020304" pitchFamily="18" charset="0"/>
            </a:endParaRPr>
          </a:p>
          <a:p>
            <a:pPr algn="ctr"/>
            <a:r>
              <a:rPr lang="en-US" sz="2100" dirty="0">
                <a:latin typeface="Times New Roman" panose="02020603050405020304" pitchFamily="18" charset="0"/>
                <a:cs typeface="Times New Roman" panose="02020603050405020304" pitchFamily="18" charset="0"/>
              </a:rPr>
              <a:t>Surakarta, 12-15 </a:t>
            </a:r>
            <a:r>
              <a:rPr lang="en-US" sz="2100" dirty="0" err="1">
                <a:latin typeface="Times New Roman" panose="02020603050405020304" pitchFamily="18" charset="0"/>
                <a:cs typeface="Times New Roman" panose="02020603050405020304" pitchFamily="18" charset="0"/>
              </a:rPr>
              <a:t>Desember</a:t>
            </a:r>
            <a:r>
              <a:rPr lang="en-US" sz="2100" dirty="0">
                <a:latin typeface="Times New Roman" panose="02020603050405020304" pitchFamily="18" charset="0"/>
                <a:cs typeface="Times New Roman" panose="02020603050405020304" pitchFamily="18" charset="0"/>
              </a:rPr>
              <a:t> 2019</a:t>
            </a:r>
          </a:p>
        </p:txBody>
      </p:sp>
    </p:spTree>
    <p:extLst>
      <p:ext uri="{BB962C8B-B14F-4D97-AF65-F5344CB8AC3E}">
        <p14:creationId xmlns:p14="http://schemas.microsoft.com/office/powerpoint/2010/main" val="34840311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409"/>
            <a:ext cx="7409565" cy="576064"/>
          </a:xfrm>
        </p:spPr>
        <p:txBody>
          <a:bodyPr>
            <a:normAutofit/>
          </a:bodyPr>
          <a:lstStyle/>
          <a:p>
            <a:pPr algn="l"/>
            <a:endParaRPr lang="id-ID" sz="2400" b="1" dirty="0">
              <a:solidFill>
                <a:schemeClr val="bg1"/>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410907" y="476672"/>
            <a:ext cx="7200800" cy="6669646"/>
          </a:xfrm>
          <a:prstGeom prst="rect">
            <a:avLst/>
          </a:prstGeom>
        </p:spPr>
        <p:txBody>
          <a:bodyPr wrap="square">
            <a:spAutoFit/>
          </a:bodyPr>
          <a:lstStyle/>
          <a:p>
            <a:pPr marL="342900" lvl="0" indent="-342900" algn="just">
              <a:lnSpc>
                <a:spcPct val="150000"/>
              </a:lnSpc>
              <a:buFont typeface="+mj-lt"/>
              <a:buAutoNum type="arabicPeriod"/>
            </a:pPr>
            <a:r>
              <a:rPr lang="en-US" sz="1800" b="1" dirty="0" err="1"/>
              <a:t>Peserta</a:t>
            </a:r>
            <a:r>
              <a:rPr lang="en-US" sz="1800" b="1" dirty="0"/>
              <a:t> </a:t>
            </a:r>
            <a:r>
              <a:rPr lang="en-US" sz="1800" b="1" dirty="0" err="1"/>
              <a:t>lomba</a:t>
            </a:r>
            <a:r>
              <a:rPr lang="en-US" sz="1800" b="1" dirty="0"/>
              <a:t> </a:t>
            </a:r>
            <a:r>
              <a:rPr lang="id-ID" sz="1800" b="1" dirty="0"/>
              <a:t>desain Infografis Kepalangmerahan </a:t>
            </a:r>
            <a:r>
              <a:rPr lang="en-US" sz="1800" b="1" dirty="0" err="1"/>
              <a:t>berjumlah</a:t>
            </a:r>
            <a:r>
              <a:rPr lang="en-US" sz="1800" b="1" dirty="0"/>
              <a:t> 1 orang per </a:t>
            </a:r>
            <a:r>
              <a:rPr lang="en-US" sz="1800" b="1" dirty="0" err="1"/>
              <a:t>kontingen</a:t>
            </a:r>
            <a:r>
              <a:rPr lang="id-ID" sz="1800" b="1" dirty="0"/>
              <a:t>.</a:t>
            </a:r>
          </a:p>
          <a:p>
            <a:pPr lvl="0" algn="just">
              <a:lnSpc>
                <a:spcPct val="150000"/>
              </a:lnSpc>
              <a:buFont typeface="+mj-lt"/>
              <a:buAutoNum type="arabicPeriod"/>
            </a:pPr>
            <a:r>
              <a:rPr lang="id-ID" sz="1800" b="1" dirty="0"/>
              <a:t>Peserta lomba bukan merupakan peserta lomba LKTI dan Pemetaan.</a:t>
            </a:r>
          </a:p>
          <a:p>
            <a:pPr marL="342900" lvl="0" indent="-342900" algn="just">
              <a:lnSpc>
                <a:spcPct val="150000"/>
              </a:lnSpc>
              <a:buFont typeface="+mj-lt"/>
              <a:buAutoNum type="arabicPeriod"/>
            </a:pPr>
            <a:r>
              <a:rPr lang="en-US" sz="1800" b="1" dirty="0" err="1"/>
              <a:t>Pengerjaan</a:t>
            </a:r>
            <a:r>
              <a:rPr lang="en-US" sz="1800" b="1" dirty="0"/>
              <a:t> </a:t>
            </a:r>
            <a:r>
              <a:rPr lang="en-US" sz="1800" b="1" dirty="0" err="1"/>
              <a:t>dilakukan</a:t>
            </a:r>
            <a:r>
              <a:rPr lang="en-US" sz="1800" b="1" dirty="0"/>
              <a:t> di </a:t>
            </a:r>
            <a:r>
              <a:rPr lang="en-US" sz="1800" b="1" dirty="0" err="1"/>
              <a:t>Universitas</a:t>
            </a:r>
            <a:r>
              <a:rPr lang="en-US" sz="1800" b="1" dirty="0"/>
              <a:t> </a:t>
            </a:r>
            <a:r>
              <a:rPr lang="en-US" sz="1800" b="1" dirty="0" err="1"/>
              <a:t>Sebelas</a:t>
            </a:r>
            <a:r>
              <a:rPr lang="en-US" sz="1800" b="1" dirty="0"/>
              <a:t> </a:t>
            </a:r>
            <a:r>
              <a:rPr lang="en-US" sz="1800" b="1" dirty="0" err="1"/>
              <a:t>Maret</a:t>
            </a:r>
            <a:r>
              <a:rPr lang="en-US" sz="1800" b="1" dirty="0"/>
              <a:t> </a:t>
            </a:r>
            <a:r>
              <a:rPr lang="en-US" sz="1800" b="1" dirty="0" err="1"/>
              <a:t>menggunakan</a:t>
            </a:r>
            <a:r>
              <a:rPr lang="en-US" sz="1800" b="1" dirty="0"/>
              <a:t> laptop/ </a:t>
            </a:r>
            <a:r>
              <a:rPr lang="en-US" sz="1800" b="1" i="1" dirty="0"/>
              <a:t>netbook</a:t>
            </a:r>
            <a:r>
              <a:rPr lang="en-US" sz="1800" b="1" dirty="0"/>
              <a:t> </a:t>
            </a:r>
            <a:r>
              <a:rPr lang="en-US" sz="1800" b="1" dirty="0" err="1"/>
              <a:t>dari</a:t>
            </a:r>
            <a:r>
              <a:rPr lang="en-US" sz="1800" b="1" dirty="0"/>
              <a:t> </a:t>
            </a:r>
            <a:r>
              <a:rPr lang="en-US" sz="1800" b="1" dirty="0" err="1"/>
              <a:t>peserta</a:t>
            </a:r>
            <a:r>
              <a:rPr lang="en-US" sz="1800" b="1" dirty="0"/>
              <a:t>.</a:t>
            </a:r>
            <a:endParaRPr lang="id-ID" sz="1800" b="1" dirty="0"/>
          </a:p>
          <a:p>
            <a:pPr marL="342900" lvl="0" indent="-342900" algn="just">
              <a:lnSpc>
                <a:spcPct val="150000"/>
              </a:lnSpc>
              <a:buFont typeface="+mj-lt"/>
              <a:buAutoNum type="arabicPeriod"/>
            </a:pPr>
            <a:r>
              <a:rPr lang="en-US" sz="1800" b="1" dirty="0" err="1"/>
              <a:t>Aplikasi</a:t>
            </a:r>
            <a:r>
              <a:rPr lang="en-US" sz="1800" b="1" dirty="0"/>
              <a:t> yang </a:t>
            </a:r>
            <a:r>
              <a:rPr lang="en-US" sz="1800" b="1" dirty="0" err="1"/>
              <a:t>digunakan</a:t>
            </a:r>
            <a:r>
              <a:rPr lang="en-US" sz="1800" b="1" dirty="0"/>
              <a:t> </a:t>
            </a:r>
            <a:r>
              <a:rPr lang="en-US" sz="1800" b="1" dirty="0" err="1"/>
              <a:t>untuk</a:t>
            </a:r>
            <a:r>
              <a:rPr lang="en-US" sz="1800" b="1" dirty="0"/>
              <a:t> </a:t>
            </a:r>
            <a:r>
              <a:rPr lang="en-US" sz="1800" b="1" dirty="0" err="1"/>
              <a:t>Lomba</a:t>
            </a:r>
            <a:r>
              <a:rPr lang="id-ID" sz="1800" b="1" dirty="0"/>
              <a:t> desain</a:t>
            </a:r>
            <a:r>
              <a:rPr lang="en-US" sz="1800" b="1" dirty="0"/>
              <a:t> </a:t>
            </a:r>
            <a:r>
              <a:rPr lang="id-ID" sz="1800" b="1" dirty="0"/>
              <a:t>Infografis Kepalangmerahan </a:t>
            </a:r>
            <a:r>
              <a:rPr lang="en-US" sz="1800" b="1" dirty="0" err="1"/>
              <a:t>dibebaskan</a:t>
            </a:r>
            <a:r>
              <a:rPr lang="en-US" sz="1800" b="1" dirty="0"/>
              <a:t>.</a:t>
            </a:r>
            <a:endParaRPr lang="id-ID" sz="1800" b="1" dirty="0"/>
          </a:p>
          <a:p>
            <a:pPr marL="342900" lvl="0" indent="-342900" algn="just">
              <a:lnSpc>
                <a:spcPct val="150000"/>
              </a:lnSpc>
              <a:buFont typeface="+mj-lt"/>
              <a:buAutoNum type="arabicPeriod"/>
            </a:pPr>
            <a:r>
              <a:rPr lang="en-US" sz="1800" b="1" dirty="0" err="1"/>
              <a:t>Ukuran</a:t>
            </a:r>
            <a:r>
              <a:rPr lang="en-US" sz="1800" b="1" dirty="0"/>
              <a:t> poster 42 cm x 29,7 cm </a:t>
            </a:r>
            <a:r>
              <a:rPr lang="en-US" sz="1800" b="1" dirty="0" err="1"/>
              <a:t>atau</a:t>
            </a:r>
            <a:r>
              <a:rPr lang="en-US" sz="1800" b="1" dirty="0"/>
              <a:t> </a:t>
            </a:r>
            <a:r>
              <a:rPr lang="en-US" sz="1800" b="1" dirty="0" err="1"/>
              <a:t>ukuran</a:t>
            </a:r>
            <a:r>
              <a:rPr lang="en-US" sz="1800" b="1" dirty="0"/>
              <a:t> A3, </a:t>
            </a:r>
            <a:r>
              <a:rPr lang="en-US" sz="1800" b="1" dirty="0" err="1"/>
              <a:t>resolusi</a:t>
            </a:r>
            <a:r>
              <a:rPr lang="en-US" sz="1800" b="1" dirty="0"/>
              <a:t> 300 </a:t>
            </a:r>
            <a:r>
              <a:rPr lang="en-US" sz="1800" b="1" dirty="0" err="1"/>
              <a:t>ppi</a:t>
            </a:r>
            <a:r>
              <a:rPr lang="en-US" sz="1800" b="1" dirty="0"/>
              <a:t>, dan </a:t>
            </a:r>
            <a:r>
              <a:rPr lang="en-US" sz="1800" b="1" dirty="0" err="1"/>
              <a:t>ukuran</a:t>
            </a:r>
            <a:r>
              <a:rPr lang="en-US" sz="1800" b="1" dirty="0"/>
              <a:t> </a:t>
            </a:r>
            <a:r>
              <a:rPr lang="en-US" sz="1800" b="1" dirty="0" err="1"/>
              <a:t>maksimal</a:t>
            </a:r>
            <a:r>
              <a:rPr lang="en-US" sz="1800" b="1" dirty="0"/>
              <a:t> 20 mb </a:t>
            </a:r>
            <a:r>
              <a:rPr lang="en-US" sz="1800" b="1" dirty="0" err="1"/>
              <a:t>serta</a:t>
            </a:r>
            <a:r>
              <a:rPr lang="en-US" sz="1800" b="1" dirty="0"/>
              <a:t> </a:t>
            </a:r>
            <a:r>
              <a:rPr lang="en-US" sz="1800" b="1" dirty="0" err="1"/>
              <a:t>pewarnaan</a:t>
            </a:r>
            <a:r>
              <a:rPr lang="en-US" sz="1800" b="1" dirty="0"/>
              <a:t> </a:t>
            </a:r>
            <a:r>
              <a:rPr lang="en-US" sz="1800" b="1" dirty="0" err="1"/>
              <a:t>bebas</a:t>
            </a:r>
            <a:r>
              <a:rPr lang="en-US" sz="1800" b="1" dirty="0"/>
              <a:t>.</a:t>
            </a:r>
            <a:endParaRPr lang="id-ID" sz="1800" b="1" dirty="0"/>
          </a:p>
          <a:p>
            <a:pPr algn="just">
              <a:lnSpc>
                <a:spcPct val="150000"/>
              </a:lnSpc>
              <a:buFont typeface="+mj-lt"/>
              <a:buAutoNum type="arabicPeriod"/>
            </a:pPr>
            <a:r>
              <a:rPr lang="en-US" sz="1800" b="1" dirty="0" err="1"/>
              <a:t>Konten</a:t>
            </a:r>
            <a:r>
              <a:rPr lang="en-US" sz="1800" b="1" dirty="0"/>
              <a:t> dan </a:t>
            </a:r>
            <a:r>
              <a:rPr lang="en-US" sz="1800" b="1" dirty="0" err="1"/>
              <a:t>materi</a:t>
            </a:r>
            <a:r>
              <a:rPr lang="en-US" sz="1800" b="1" dirty="0"/>
              <a:t> </a:t>
            </a:r>
            <a:r>
              <a:rPr lang="en-US" sz="1800" b="1" dirty="0" err="1"/>
              <a:t>sudah</a:t>
            </a:r>
            <a:r>
              <a:rPr lang="en-US" sz="1800" b="1" dirty="0"/>
              <a:t> </a:t>
            </a:r>
            <a:r>
              <a:rPr lang="en-US" sz="1800" b="1" dirty="0" err="1"/>
              <a:t>dipersiapkan</a:t>
            </a:r>
            <a:r>
              <a:rPr lang="en-US" sz="1800" b="1" dirty="0"/>
              <a:t> oleh </a:t>
            </a:r>
            <a:r>
              <a:rPr lang="en-US" sz="1800" b="1" dirty="0" err="1"/>
              <a:t>peserta</a:t>
            </a:r>
            <a:r>
              <a:rPr lang="en-US" sz="1800" b="1" dirty="0"/>
              <a:t> </a:t>
            </a:r>
            <a:r>
              <a:rPr lang="en-US" sz="1800" b="1" dirty="0" err="1"/>
              <a:t>sebelum</a:t>
            </a:r>
            <a:r>
              <a:rPr lang="en-US" sz="1800" b="1" dirty="0"/>
              <a:t> </a:t>
            </a:r>
            <a:r>
              <a:rPr lang="en-US" sz="1800" b="1" dirty="0" err="1"/>
              <a:t>lomba</a:t>
            </a:r>
            <a:r>
              <a:rPr lang="id-ID" sz="1800" b="1" dirty="0"/>
              <a:t> dan dikirimkan kepada panitia maksimal Senin, 2 Desember 2019 ke email </a:t>
            </a:r>
            <a:r>
              <a:rPr lang="id-ID" sz="1800" b="1" i="1" dirty="0">
                <a:hlinkClick r:id="rId3"/>
              </a:rPr>
              <a:t>volunteerweek7@gmail.com</a:t>
            </a:r>
            <a:r>
              <a:rPr lang="id-ID" sz="1800" b="1" i="1" dirty="0"/>
              <a:t> </a:t>
            </a:r>
            <a:r>
              <a:rPr lang="id-ID" sz="1800" b="1" dirty="0"/>
              <a:t>dengan subjek (KSR-NAMA-KONTINGEN)</a:t>
            </a:r>
          </a:p>
          <a:p>
            <a:pPr marL="342900" lvl="0" indent="-342900" algn="just">
              <a:lnSpc>
                <a:spcPct val="150000"/>
              </a:lnSpc>
              <a:buFont typeface="+mj-lt"/>
              <a:buAutoNum type="arabicPeriod"/>
            </a:pPr>
            <a:endParaRPr lang="id-ID" sz="1800" b="1" dirty="0"/>
          </a:p>
          <a:p>
            <a:pPr marL="0" lvl="0" indent="0" algn="just">
              <a:lnSpc>
                <a:spcPct val="150000"/>
              </a:lnSpc>
              <a:buNone/>
            </a:pPr>
            <a:endParaRPr lang="id-ID" sz="1800" b="1" dirty="0"/>
          </a:p>
        </p:txBody>
      </p:sp>
    </p:spTree>
    <p:extLst>
      <p:ext uri="{BB962C8B-B14F-4D97-AF65-F5344CB8AC3E}">
        <p14:creationId xmlns:p14="http://schemas.microsoft.com/office/powerpoint/2010/main" val="3274484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en-US" dirty="0"/>
          </a:p>
        </p:txBody>
      </p:sp>
      <p:sp>
        <p:nvSpPr>
          <p:cNvPr id="3" name="Content Placeholder 2"/>
          <p:cNvSpPr>
            <a:spLocks noGrp="1"/>
          </p:cNvSpPr>
          <p:nvPr>
            <p:ph idx="1"/>
          </p:nvPr>
        </p:nvSpPr>
        <p:spPr>
          <a:xfrm>
            <a:off x="1357290" y="857232"/>
            <a:ext cx="7329510" cy="5268931"/>
          </a:xfrm>
        </p:spPr>
        <p:txBody>
          <a:bodyPr>
            <a:normAutofit/>
          </a:bodyPr>
          <a:lstStyle/>
          <a:p>
            <a:pPr algn="just">
              <a:lnSpc>
                <a:spcPct val="150000"/>
              </a:lnSpc>
              <a:buNone/>
            </a:pPr>
            <a:r>
              <a:rPr lang="en-ID" sz="1800" b="1" dirty="0"/>
              <a:t>c</a:t>
            </a:r>
            <a:r>
              <a:rPr lang="id-ID" sz="1800" b="1" dirty="0"/>
              <a:t>. Peserta melakukan konfirmasi pendaftaran pada pada tautan yang</a:t>
            </a:r>
            <a:r>
              <a:rPr lang="en-ID" sz="1800" b="1" dirty="0"/>
              <a:t> </a:t>
            </a:r>
            <a:r>
              <a:rPr lang="id-ID" sz="1800" b="1" dirty="0"/>
              <a:t>ada</a:t>
            </a:r>
            <a:r>
              <a:rPr lang="en-ID" sz="1800" b="1" dirty="0"/>
              <a:t> </a:t>
            </a:r>
            <a:r>
              <a:rPr lang="id-ID" sz="1800" b="1" dirty="0"/>
              <a:t>pada formulir pendaftaran online untuk mendapatkan kode unik pembayaran </a:t>
            </a:r>
          </a:p>
          <a:p>
            <a:pPr algn="just">
              <a:lnSpc>
                <a:spcPct val="150000"/>
              </a:lnSpc>
              <a:buNone/>
            </a:pPr>
            <a:r>
              <a:rPr lang="id-ID" sz="1800" b="1" dirty="0"/>
              <a:t>d. Peserta WAJIB membayar biaya pendaftaran dengan mencantumkan</a:t>
            </a:r>
            <a:r>
              <a:rPr lang="en-ID" sz="1800" b="1" dirty="0"/>
              <a:t> </a:t>
            </a:r>
            <a:r>
              <a:rPr lang="id-ID" sz="1800" b="1" dirty="0"/>
              <a:t>kode unik yang telah diberikan. Contoh: nominal biaya pendaftaran yaitu Rp 600.000,- dan kode unik 201. Maka harus melakukan pembayaran</a:t>
            </a:r>
            <a:r>
              <a:rPr lang="en-ID" sz="1800" b="1" dirty="0"/>
              <a:t> </a:t>
            </a:r>
            <a:r>
              <a:rPr lang="id-ID" sz="1800" b="1" dirty="0"/>
              <a:t>sejumlah Rp 600.201,- </a:t>
            </a:r>
            <a:endParaRPr lang="id-ID" dirty="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710047" y="593766"/>
            <a:ext cx="6740022" cy="5477397"/>
          </a:xfrm>
          <a:prstGeom prst="rect">
            <a:avLst/>
          </a:prstGeom>
        </p:spPr>
        <p:txBody>
          <a:bodyPr wrap="square">
            <a:spAutoFit/>
          </a:bodyPr>
          <a:lstStyle/>
          <a:p>
            <a:pPr marL="342900" indent="-342900" algn="just">
              <a:lnSpc>
                <a:spcPct val="150000"/>
              </a:lnSpc>
              <a:buFont typeface="+mj-lt"/>
              <a:buAutoNum type="arabicPeriod" startAt="7"/>
            </a:pPr>
            <a:r>
              <a:rPr lang="en-US" sz="1800" b="1" dirty="0" err="1"/>
              <a:t>Pengerjaan</a:t>
            </a:r>
            <a:r>
              <a:rPr lang="en-US" sz="1800" b="1" dirty="0"/>
              <a:t> </a:t>
            </a:r>
            <a:r>
              <a:rPr lang="en-US" sz="1800" b="1" dirty="0" err="1"/>
              <a:t>dilaksanakan</a:t>
            </a:r>
            <a:r>
              <a:rPr lang="en-US" sz="1800" b="1" dirty="0"/>
              <a:t> </a:t>
            </a:r>
            <a:r>
              <a:rPr lang="en-US" sz="1800" b="1" dirty="0" err="1"/>
              <a:t>dengan</a:t>
            </a:r>
            <a:r>
              <a:rPr lang="en-US" sz="1800" b="1" dirty="0"/>
              <a:t> </a:t>
            </a:r>
            <a:r>
              <a:rPr lang="en-US" sz="1800" b="1" dirty="0" err="1"/>
              <a:t>durasi</a:t>
            </a:r>
            <a:r>
              <a:rPr lang="en-US" sz="1800" b="1" dirty="0"/>
              <a:t> </a:t>
            </a:r>
            <a:r>
              <a:rPr lang="en-US" sz="1800" b="1" dirty="0" err="1"/>
              <a:t>waktu</a:t>
            </a:r>
            <a:r>
              <a:rPr lang="en-US" sz="1800" b="1" dirty="0"/>
              <a:t> 4 jam.</a:t>
            </a:r>
            <a:endParaRPr lang="id-ID" sz="1800" b="1" dirty="0"/>
          </a:p>
          <a:p>
            <a:pPr marL="342900" indent="-342900" algn="just">
              <a:buFont typeface="+mj-lt"/>
              <a:buAutoNum type="arabicPeriod" startAt="7"/>
            </a:pPr>
            <a:r>
              <a:rPr lang="en-US" sz="1800" b="1" dirty="0"/>
              <a:t>P</a:t>
            </a:r>
            <a:r>
              <a:rPr lang="id-ID" sz="1800" b="1" dirty="0"/>
              <a:t>eserta tidak diperkenankan mengakses internet (Wifi, modem, dll) selama lomba berlangsung.</a:t>
            </a:r>
          </a:p>
          <a:p>
            <a:pPr marL="342900" indent="-342900" algn="just">
              <a:lnSpc>
                <a:spcPct val="150000"/>
              </a:lnSpc>
              <a:buFont typeface="+mj-lt"/>
              <a:buAutoNum type="arabicPeriod" startAt="7"/>
            </a:pPr>
            <a:r>
              <a:rPr lang="en-US" sz="1800" b="1" dirty="0" err="1"/>
              <a:t>Apabila</a:t>
            </a:r>
            <a:r>
              <a:rPr lang="en-US" sz="1800" b="1" dirty="0"/>
              <a:t> </a:t>
            </a:r>
            <a:r>
              <a:rPr lang="en-US" sz="1800" b="1" dirty="0" err="1"/>
              <a:t>peserta</a:t>
            </a:r>
            <a:r>
              <a:rPr lang="en-US" sz="1800" b="1" dirty="0"/>
              <a:t> </a:t>
            </a:r>
            <a:r>
              <a:rPr lang="en-US" sz="1800" b="1" dirty="0" err="1"/>
              <a:t>datang</a:t>
            </a:r>
            <a:r>
              <a:rPr lang="en-US" sz="1800" b="1" dirty="0"/>
              <a:t> </a:t>
            </a:r>
            <a:r>
              <a:rPr lang="en-US" sz="1800" b="1" dirty="0" err="1"/>
              <a:t>terlambat</a:t>
            </a:r>
            <a:r>
              <a:rPr lang="en-US" sz="1800" b="1" dirty="0"/>
              <a:t>, </a:t>
            </a:r>
            <a:r>
              <a:rPr lang="en-US" sz="1800" b="1" dirty="0" err="1"/>
              <a:t>diperkenankan</a:t>
            </a:r>
            <a:r>
              <a:rPr lang="en-US" sz="1800" b="1" dirty="0"/>
              <a:t> </a:t>
            </a:r>
            <a:r>
              <a:rPr lang="en-US" sz="1800" b="1" dirty="0" err="1"/>
              <a:t>mengikuti</a:t>
            </a:r>
            <a:r>
              <a:rPr lang="en-US" sz="1800" b="1" dirty="0"/>
              <a:t> </a:t>
            </a:r>
            <a:r>
              <a:rPr lang="en-US" sz="1800" b="1" dirty="0" err="1"/>
              <a:t>lomba</a:t>
            </a:r>
            <a:r>
              <a:rPr lang="en-US" sz="1800" b="1" dirty="0"/>
              <a:t> </a:t>
            </a:r>
            <a:r>
              <a:rPr lang="en-US" sz="1800" b="1" dirty="0" err="1"/>
              <a:t>akan</a:t>
            </a:r>
            <a:r>
              <a:rPr lang="en-US" sz="1800" b="1" dirty="0"/>
              <a:t> </a:t>
            </a:r>
            <a:r>
              <a:rPr lang="en-US" sz="1800" b="1" dirty="0" err="1"/>
              <a:t>tetapi</a:t>
            </a:r>
            <a:r>
              <a:rPr lang="en-US" sz="1800" b="1" dirty="0"/>
              <a:t> </a:t>
            </a:r>
            <a:r>
              <a:rPr lang="en-US" sz="1800" b="1" dirty="0" err="1"/>
              <a:t>tidak</a:t>
            </a:r>
            <a:r>
              <a:rPr lang="en-US" sz="1800" b="1" dirty="0"/>
              <a:t> </a:t>
            </a:r>
            <a:r>
              <a:rPr lang="en-US" sz="1800" b="1" dirty="0" err="1"/>
              <a:t>diberikan</a:t>
            </a:r>
            <a:r>
              <a:rPr lang="en-US" sz="1800" b="1" dirty="0"/>
              <a:t> </a:t>
            </a:r>
            <a:r>
              <a:rPr lang="en-US" sz="1800" b="1" dirty="0" err="1"/>
              <a:t>perpanjangan</a:t>
            </a:r>
            <a:r>
              <a:rPr lang="en-US" sz="1800" b="1" dirty="0"/>
              <a:t> </a:t>
            </a:r>
            <a:r>
              <a:rPr lang="en-US" sz="1800" b="1" dirty="0" err="1"/>
              <a:t>waktu</a:t>
            </a:r>
            <a:r>
              <a:rPr lang="en-US" sz="1800" b="1" dirty="0"/>
              <a:t>.</a:t>
            </a:r>
            <a:endParaRPr lang="id-ID" sz="1800" b="1" dirty="0"/>
          </a:p>
          <a:p>
            <a:pPr algn="just">
              <a:buFont typeface="+mj-lt"/>
              <a:buAutoNum type="arabicPeriod" startAt="7"/>
            </a:pPr>
            <a:r>
              <a:rPr lang="id-ID" sz="1800" b="1" dirty="0"/>
              <a:t>Tema Desain Infografis adalah Kepalangmerahan, dengan 3 subtema sebagai berikut:</a:t>
            </a:r>
          </a:p>
          <a:p>
            <a:pPr marL="900113" algn="just">
              <a:buFont typeface="+mj-lt"/>
              <a:buAutoNum type="alphaLcPeriod"/>
            </a:pPr>
            <a:r>
              <a:rPr lang="id-ID" sz="1800" b="1" i="1" dirty="0"/>
              <a:t>Corporate Identity </a:t>
            </a:r>
            <a:r>
              <a:rPr lang="id-ID" sz="1800" b="1" dirty="0"/>
              <a:t>PMI</a:t>
            </a:r>
          </a:p>
          <a:p>
            <a:pPr marL="900113" algn="just">
              <a:buFont typeface="+mj-lt"/>
              <a:buAutoNum type="alphaLcPeriod"/>
            </a:pPr>
            <a:r>
              <a:rPr lang="id-ID" sz="1800" b="1" dirty="0"/>
              <a:t>Sejarah Lambang Palang Merah Indonesia</a:t>
            </a:r>
          </a:p>
          <a:p>
            <a:pPr marL="900113" algn="just">
              <a:buFont typeface="+mj-lt"/>
              <a:buAutoNum type="alphaLcPeriod"/>
            </a:pPr>
            <a:r>
              <a:rPr lang="id-ID" sz="1800" b="1" dirty="0"/>
              <a:t>Implementasi Lambang Kepalangmerahan dari UU No.1 Th 2018.</a:t>
            </a:r>
          </a:p>
          <a:p>
            <a:pPr algn="just">
              <a:buFont typeface="+mj-lt"/>
              <a:buAutoNum type="arabicPeriod" startAt="11"/>
            </a:pPr>
            <a:r>
              <a:rPr lang="id-ID" sz="1800" b="1" dirty="0"/>
              <a:t>Desain Infografis Kepalangmerahan </a:t>
            </a:r>
            <a:r>
              <a:rPr lang="en-US" sz="1800" b="1" dirty="0" err="1"/>
              <a:t>tidak</a:t>
            </a:r>
            <a:r>
              <a:rPr lang="en-US" sz="1800" b="1" dirty="0"/>
              <a:t> </a:t>
            </a:r>
            <a:r>
              <a:rPr lang="en-US" sz="1800" b="1" dirty="0" err="1"/>
              <a:t>boleh</a:t>
            </a:r>
            <a:r>
              <a:rPr lang="en-US" sz="1800" b="1" dirty="0"/>
              <a:t> </a:t>
            </a:r>
            <a:r>
              <a:rPr lang="en-US" sz="1800" b="1" dirty="0" err="1"/>
              <a:t>mengandung</a:t>
            </a:r>
            <a:r>
              <a:rPr lang="en-US" sz="1800" b="1" dirty="0"/>
              <a:t> </a:t>
            </a:r>
            <a:r>
              <a:rPr lang="en-US" sz="1800" b="1" dirty="0" err="1"/>
              <a:t>unsur</a:t>
            </a:r>
            <a:r>
              <a:rPr lang="en-US" sz="1800" b="1" dirty="0"/>
              <a:t> yang </a:t>
            </a:r>
            <a:r>
              <a:rPr lang="en-US" sz="1800" b="1" dirty="0" err="1"/>
              <a:t>bertentangan</a:t>
            </a:r>
            <a:r>
              <a:rPr lang="en-US" sz="1800" b="1" dirty="0"/>
              <a:t> </a:t>
            </a:r>
            <a:r>
              <a:rPr lang="en-US" sz="1800" b="1" dirty="0" err="1"/>
              <a:t>dengan</a:t>
            </a:r>
            <a:r>
              <a:rPr lang="en-US" sz="1800" b="1" dirty="0"/>
              <a:t> </a:t>
            </a:r>
            <a:r>
              <a:rPr lang="en-US" sz="1800" b="1" dirty="0" err="1"/>
              <a:t>peraturan</a:t>
            </a:r>
            <a:r>
              <a:rPr lang="en-US" sz="1800" b="1" dirty="0"/>
              <a:t> </a:t>
            </a:r>
            <a:r>
              <a:rPr lang="en-US" sz="1800" b="1" dirty="0" err="1"/>
              <a:t>perundang-undangan</a:t>
            </a:r>
            <a:r>
              <a:rPr lang="en-US" sz="1800" b="1" dirty="0"/>
              <a:t> yang </a:t>
            </a:r>
            <a:r>
              <a:rPr lang="en-US" sz="1800" b="1" dirty="0" err="1"/>
              <a:t>berlaku</a:t>
            </a:r>
            <a:r>
              <a:rPr lang="en-US" sz="1800" b="1" dirty="0"/>
              <a:t> di Indonesia: </a:t>
            </a:r>
            <a:r>
              <a:rPr lang="en-US" sz="1800" b="1" dirty="0" err="1"/>
              <a:t>Kesusilaan</a:t>
            </a:r>
            <a:r>
              <a:rPr lang="en-US" sz="1800" b="1" dirty="0"/>
              <a:t>, moral, </a:t>
            </a:r>
            <a:r>
              <a:rPr lang="en-US" sz="1800" b="1" dirty="0" err="1"/>
              <a:t>kekerasan</a:t>
            </a:r>
            <a:r>
              <a:rPr lang="en-US" sz="1800" b="1" dirty="0"/>
              <a:t>, dan </a:t>
            </a:r>
            <a:r>
              <a:rPr lang="en-US" sz="1800" b="1" dirty="0" err="1"/>
              <a:t>tidak</a:t>
            </a:r>
            <a:r>
              <a:rPr lang="en-US" sz="1800" b="1" dirty="0"/>
              <a:t> </a:t>
            </a:r>
            <a:r>
              <a:rPr lang="en-US" sz="1800" b="1" dirty="0" err="1"/>
              <a:t>mengandung</a:t>
            </a:r>
            <a:r>
              <a:rPr lang="en-US" sz="1800" b="1" dirty="0"/>
              <a:t> </a:t>
            </a:r>
            <a:r>
              <a:rPr lang="en-US" sz="1800" b="1" dirty="0" err="1"/>
              <a:t>unsur</a:t>
            </a:r>
            <a:r>
              <a:rPr lang="en-US" sz="1800" b="1" dirty="0"/>
              <a:t> </a:t>
            </a:r>
            <a:r>
              <a:rPr lang="en-US" sz="1800" b="1" dirty="0" err="1"/>
              <a:t>pornografi</a:t>
            </a:r>
            <a:r>
              <a:rPr lang="en-US" sz="1800" b="1" dirty="0"/>
              <a:t>, </a:t>
            </a:r>
            <a:r>
              <a:rPr lang="en-US" sz="1800" b="1" dirty="0" err="1"/>
              <a:t>serta</a:t>
            </a:r>
            <a:r>
              <a:rPr lang="en-US" sz="1800" b="1" dirty="0"/>
              <a:t> </a:t>
            </a:r>
            <a:r>
              <a:rPr lang="en-US" sz="1800" b="1" dirty="0" err="1"/>
              <a:t>bertentangan</a:t>
            </a:r>
            <a:r>
              <a:rPr lang="en-US" sz="1800" b="1" dirty="0"/>
              <a:t> </a:t>
            </a:r>
            <a:r>
              <a:rPr lang="en-US" sz="1800" b="1" dirty="0" err="1"/>
              <a:t>dengan</a:t>
            </a:r>
            <a:r>
              <a:rPr lang="en-US" sz="1800" b="1" dirty="0"/>
              <a:t> SARA (</a:t>
            </a:r>
            <a:r>
              <a:rPr lang="en-US" sz="1800" b="1" dirty="0" err="1"/>
              <a:t>Suku</a:t>
            </a:r>
            <a:r>
              <a:rPr lang="en-US" sz="1800" b="1" dirty="0"/>
              <a:t>, Agama dan Ras).</a:t>
            </a:r>
            <a:endParaRPr lang="id-ID" sz="1800" b="1" dirty="0"/>
          </a:p>
        </p:txBody>
      </p:sp>
    </p:spTree>
    <p:extLst>
      <p:ext uri="{BB962C8B-B14F-4D97-AF65-F5344CB8AC3E}">
        <p14:creationId xmlns:p14="http://schemas.microsoft.com/office/powerpoint/2010/main" val="36806786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3649" y="620688"/>
            <a:ext cx="7344815" cy="5450851"/>
          </a:xfrm>
          <a:prstGeom prst="rect">
            <a:avLst/>
          </a:prstGeom>
        </p:spPr>
        <p:txBody>
          <a:bodyPr wrap="square">
            <a:spAutoFit/>
          </a:bodyPr>
          <a:lstStyle/>
          <a:p>
            <a:pPr marL="342900" lvl="0" indent="-342900" algn="just">
              <a:lnSpc>
                <a:spcPct val="150000"/>
              </a:lnSpc>
              <a:buFont typeface="+mj-lt"/>
              <a:buAutoNum type="arabicPeriod" startAt="12"/>
            </a:pPr>
            <a:r>
              <a:rPr lang="id-ID" b="1" dirty="0"/>
              <a:t>Desain </a:t>
            </a:r>
            <a:r>
              <a:rPr lang="en-US" b="1" dirty="0" err="1"/>
              <a:t>Infografis</a:t>
            </a:r>
            <a:r>
              <a:rPr lang="en-US" b="1" dirty="0"/>
              <a:t> </a:t>
            </a:r>
            <a:r>
              <a:rPr lang="id-ID" b="1" dirty="0"/>
              <a:t>Kepalangmerahan dapat dibuat hanya dengan ilustrasi atau menggabungkan antara ilustrasi dengan foto. Sumber foto dan ilustrasi dicantumkan dalam desain (wajib).</a:t>
            </a:r>
          </a:p>
          <a:p>
            <a:pPr marL="342900" lvl="0" indent="-342900" algn="just">
              <a:lnSpc>
                <a:spcPct val="150000"/>
              </a:lnSpc>
              <a:buFont typeface="+mj-lt"/>
              <a:buAutoNum type="arabicPeriod" startAt="12"/>
            </a:pPr>
            <a:r>
              <a:rPr lang="id-ID" b="1" dirty="0"/>
              <a:t>Desain </a:t>
            </a:r>
            <a:r>
              <a:rPr lang="en-US" b="1" dirty="0" err="1"/>
              <a:t>Infografis</a:t>
            </a:r>
            <a:r>
              <a:rPr lang="en-US" b="1" dirty="0"/>
              <a:t> </a:t>
            </a:r>
            <a:r>
              <a:rPr lang="id-ID" b="1" dirty="0"/>
              <a:t>Kepalangmerahan </a:t>
            </a:r>
            <a:r>
              <a:rPr lang="en-US" b="1" dirty="0" err="1"/>
              <a:t>tidak</a:t>
            </a:r>
            <a:r>
              <a:rPr lang="en-US" b="1" dirty="0"/>
              <a:t> </a:t>
            </a:r>
            <a:r>
              <a:rPr lang="en-US" b="1" dirty="0" err="1"/>
              <a:t>boleh</a:t>
            </a:r>
            <a:r>
              <a:rPr lang="en-US" b="1" dirty="0"/>
              <a:t> </a:t>
            </a:r>
            <a:r>
              <a:rPr lang="en-US" b="1" dirty="0" err="1"/>
              <a:t>mengandung</a:t>
            </a:r>
            <a:r>
              <a:rPr lang="en-US" b="1" dirty="0"/>
              <a:t> </a:t>
            </a:r>
            <a:r>
              <a:rPr lang="en-US" b="1" dirty="0" err="1"/>
              <a:t>unsur</a:t>
            </a:r>
            <a:r>
              <a:rPr lang="en-US" b="1" dirty="0"/>
              <a:t> </a:t>
            </a:r>
            <a:r>
              <a:rPr lang="en-US" b="1" dirty="0" err="1"/>
              <a:t>plagiat</a:t>
            </a:r>
            <a:r>
              <a:rPr lang="en-US" b="1" dirty="0"/>
              <a:t>.</a:t>
            </a:r>
            <a:endParaRPr lang="id-ID" b="1" dirty="0"/>
          </a:p>
          <a:p>
            <a:pPr marL="342900" lvl="0" indent="-342900" algn="just">
              <a:lnSpc>
                <a:spcPct val="150000"/>
              </a:lnSpc>
              <a:buFont typeface="+mj-lt"/>
              <a:buAutoNum type="arabicPeriod" startAt="12"/>
            </a:pPr>
            <a:r>
              <a:rPr lang="en-US" b="1" dirty="0" err="1"/>
              <a:t>Pemenang</a:t>
            </a:r>
            <a:r>
              <a:rPr lang="en-US" b="1" dirty="0"/>
              <a:t> </a:t>
            </a:r>
            <a:r>
              <a:rPr lang="en-US" b="1" dirty="0" err="1"/>
              <a:t>bisa</a:t>
            </a:r>
            <a:r>
              <a:rPr lang="en-US" b="1" dirty="0"/>
              <a:t> </a:t>
            </a:r>
            <a:r>
              <a:rPr lang="en-US" b="1" dirty="0" err="1"/>
              <a:t>dibatalkan</a:t>
            </a:r>
            <a:r>
              <a:rPr lang="en-US" b="1" dirty="0"/>
              <a:t> </a:t>
            </a:r>
            <a:r>
              <a:rPr lang="en-US" b="1" dirty="0" err="1"/>
              <a:t>jika</a:t>
            </a:r>
            <a:r>
              <a:rPr lang="en-US" b="1" dirty="0"/>
              <a:t> </a:t>
            </a:r>
            <a:r>
              <a:rPr lang="en-US" b="1" dirty="0" err="1"/>
              <a:t>dikemudian</a:t>
            </a:r>
            <a:r>
              <a:rPr lang="en-US" b="1" dirty="0"/>
              <a:t> </a:t>
            </a:r>
            <a:r>
              <a:rPr lang="en-US" b="1" dirty="0" err="1"/>
              <a:t>hari</a:t>
            </a:r>
            <a:r>
              <a:rPr lang="en-US" b="1" dirty="0"/>
              <a:t> </a:t>
            </a:r>
            <a:r>
              <a:rPr lang="en-US" b="1" dirty="0" err="1"/>
              <a:t>terbukti</a:t>
            </a:r>
            <a:r>
              <a:rPr lang="en-US" b="1" dirty="0"/>
              <a:t> </a:t>
            </a:r>
            <a:r>
              <a:rPr lang="en-US" b="1" dirty="0" err="1"/>
              <a:t>melakukan</a:t>
            </a:r>
            <a:r>
              <a:rPr lang="en-US" b="1" dirty="0"/>
              <a:t> </a:t>
            </a:r>
            <a:r>
              <a:rPr lang="en-US" b="1" dirty="0" err="1"/>
              <a:t>plagiat</a:t>
            </a:r>
            <a:r>
              <a:rPr lang="id-ID" b="1" dirty="0"/>
              <a:t>.</a:t>
            </a:r>
          </a:p>
          <a:p>
            <a:pPr marL="342900" lvl="0" indent="-342900" algn="just">
              <a:lnSpc>
                <a:spcPct val="150000"/>
              </a:lnSpc>
              <a:buFont typeface="+mj-lt"/>
              <a:buAutoNum type="arabicPeriod" startAt="12"/>
            </a:pPr>
            <a:r>
              <a:rPr lang="en-US" b="1" dirty="0" err="1"/>
              <a:t>Karya</a:t>
            </a:r>
            <a:r>
              <a:rPr lang="en-US" b="1" dirty="0"/>
              <a:t> yang </a:t>
            </a:r>
            <a:r>
              <a:rPr lang="en-US" b="1" dirty="0" err="1"/>
              <a:t>dilombakan</a:t>
            </a:r>
            <a:r>
              <a:rPr lang="en-US" b="1" dirty="0"/>
              <a:t> </a:t>
            </a:r>
            <a:r>
              <a:rPr lang="en-US" b="1" dirty="0" err="1"/>
              <a:t>merupakan</a:t>
            </a:r>
            <a:r>
              <a:rPr lang="en-US" b="1" dirty="0"/>
              <a:t> </a:t>
            </a:r>
            <a:r>
              <a:rPr lang="en-US" b="1" dirty="0" err="1"/>
              <a:t>karya</a:t>
            </a:r>
            <a:r>
              <a:rPr lang="en-US" b="1" dirty="0"/>
              <a:t> </a:t>
            </a:r>
            <a:r>
              <a:rPr lang="en-US" b="1" dirty="0" err="1"/>
              <a:t>asli</a:t>
            </a:r>
            <a:r>
              <a:rPr lang="en-US" b="1" dirty="0"/>
              <a:t> </a:t>
            </a:r>
            <a:r>
              <a:rPr lang="en-US" b="1" dirty="0" err="1"/>
              <a:t>peserta</a:t>
            </a:r>
            <a:r>
              <a:rPr lang="en-US" b="1" dirty="0"/>
              <a:t> dan </a:t>
            </a:r>
            <a:r>
              <a:rPr lang="en-US" b="1" dirty="0" err="1"/>
              <a:t>belum</a:t>
            </a:r>
            <a:r>
              <a:rPr lang="en-US" b="1" dirty="0"/>
              <a:t> </a:t>
            </a:r>
            <a:r>
              <a:rPr lang="en-US" b="1" dirty="0" err="1"/>
              <a:t>pernah</a:t>
            </a:r>
            <a:r>
              <a:rPr lang="en-US" b="1" dirty="0"/>
              <a:t> </a:t>
            </a:r>
            <a:r>
              <a:rPr lang="en-US" b="1" dirty="0" err="1"/>
              <a:t>diikut</a:t>
            </a:r>
            <a:r>
              <a:rPr lang="en-US" b="1" dirty="0"/>
              <a:t> </a:t>
            </a:r>
            <a:r>
              <a:rPr lang="en-US" b="1" dirty="0" err="1"/>
              <a:t>sertakan</a:t>
            </a:r>
            <a:r>
              <a:rPr lang="en-US" b="1" dirty="0"/>
              <a:t> </a:t>
            </a:r>
            <a:r>
              <a:rPr lang="en-US" b="1" dirty="0" err="1"/>
              <a:t>atau</a:t>
            </a:r>
            <a:r>
              <a:rPr lang="en-US" b="1" dirty="0"/>
              <a:t> </a:t>
            </a:r>
            <a:r>
              <a:rPr lang="en-US" b="1" dirty="0" err="1"/>
              <a:t>dipublikasikan</a:t>
            </a:r>
            <a:r>
              <a:rPr lang="en-US" b="1" dirty="0"/>
              <a:t> </a:t>
            </a:r>
            <a:r>
              <a:rPr lang="en-US" b="1" dirty="0" err="1"/>
              <a:t>untuk</a:t>
            </a:r>
            <a:r>
              <a:rPr lang="en-US" b="1" dirty="0"/>
              <a:t> </a:t>
            </a:r>
            <a:r>
              <a:rPr lang="en-US" b="1" dirty="0" err="1"/>
              <a:t>keperluan</a:t>
            </a:r>
            <a:r>
              <a:rPr lang="en-US" b="1" dirty="0"/>
              <a:t> yang </a:t>
            </a:r>
            <a:r>
              <a:rPr lang="en-US" b="1" dirty="0" err="1"/>
              <a:t>bersifat</a:t>
            </a:r>
            <a:r>
              <a:rPr lang="en-US" b="1" dirty="0"/>
              <a:t> </a:t>
            </a:r>
            <a:r>
              <a:rPr lang="en-US" b="1" dirty="0" err="1"/>
              <a:t>komersil</a:t>
            </a:r>
            <a:r>
              <a:rPr lang="en-US" b="1" dirty="0"/>
              <a:t>, </a:t>
            </a:r>
            <a:r>
              <a:rPr lang="en-US" b="1" dirty="0" err="1"/>
              <a:t>serta</a:t>
            </a:r>
            <a:r>
              <a:rPr lang="en-US" b="1" dirty="0"/>
              <a:t> </a:t>
            </a:r>
            <a:r>
              <a:rPr lang="en-US" b="1" dirty="0" err="1"/>
              <a:t>harus</a:t>
            </a:r>
            <a:r>
              <a:rPr lang="en-US" b="1" dirty="0"/>
              <a:t> </a:t>
            </a:r>
            <a:r>
              <a:rPr lang="en-US" b="1" dirty="0" err="1"/>
              <a:t>bebas</a:t>
            </a:r>
            <a:r>
              <a:rPr lang="en-US" b="1" dirty="0"/>
              <a:t> </a:t>
            </a:r>
            <a:r>
              <a:rPr lang="en-US" b="1" dirty="0" err="1"/>
              <a:t>dari</a:t>
            </a:r>
            <a:r>
              <a:rPr lang="en-US" b="1" dirty="0"/>
              <a:t> </a:t>
            </a:r>
            <a:r>
              <a:rPr lang="en-US" b="1" dirty="0" err="1"/>
              <a:t>setiap</a:t>
            </a:r>
            <a:r>
              <a:rPr lang="en-US" b="1" dirty="0"/>
              <a:t> </a:t>
            </a:r>
            <a:r>
              <a:rPr lang="en-US" b="1" dirty="0" err="1"/>
              <a:t>kontrak</a:t>
            </a:r>
            <a:r>
              <a:rPr lang="en-US" b="1" dirty="0"/>
              <a:t> </a:t>
            </a:r>
            <a:r>
              <a:rPr lang="en-US" b="1" dirty="0" err="1"/>
              <a:t>atau</a:t>
            </a:r>
            <a:r>
              <a:rPr lang="en-US" b="1" dirty="0"/>
              <a:t> </a:t>
            </a:r>
            <a:r>
              <a:rPr lang="en-US" b="1" dirty="0" err="1"/>
              <a:t>ikatan</a:t>
            </a:r>
            <a:r>
              <a:rPr lang="en-US" b="1" dirty="0"/>
              <a:t> lain.</a:t>
            </a:r>
            <a:endParaRPr lang="id-ID" b="1" dirty="0"/>
          </a:p>
          <a:p>
            <a:pPr marL="342900" lvl="0" indent="-342900" algn="just">
              <a:lnSpc>
                <a:spcPct val="150000"/>
              </a:lnSpc>
              <a:buFont typeface="+mj-lt"/>
              <a:buAutoNum type="arabicPeriod" startAt="12"/>
            </a:pPr>
            <a:r>
              <a:rPr lang="id-ID" b="1" dirty="0"/>
              <a:t>File disimpan dalam bentuk PDF.</a:t>
            </a:r>
          </a:p>
          <a:p>
            <a:pPr marL="342900" lvl="0" indent="-342900" algn="just">
              <a:lnSpc>
                <a:spcPct val="150000"/>
              </a:lnSpc>
              <a:buFont typeface="+mj-lt"/>
              <a:buAutoNum type="arabicPeriod" startAt="12"/>
            </a:pPr>
            <a:r>
              <a:rPr lang="id-ID" b="1" dirty="0"/>
              <a:t>Segala kesalahan teknis akibat kelalaian peserta atau alat milik peserta bukan menjadi tanggung jawab pihak panitia</a:t>
            </a:r>
          </a:p>
        </p:txBody>
      </p:sp>
    </p:spTree>
    <p:extLst>
      <p:ext uri="{BB962C8B-B14F-4D97-AF65-F5344CB8AC3E}">
        <p14:creationId xmlns:p14="http://schemas.microsoft.com/office/powerpoint/2010/main" val="16211424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6612" y="699388"/>
            <a:ext cx="7128792" cy="4801314"/>
          </a:xfrm>
          <a:prstGeom prst="rect">
            <a:avLst/>
          </a:prstGeom>
        </p:spPr>
        <p:txBody>
          <a:bodyPr wrap="square">
            <a:spAutoFit/>
          </a:bodyPr>
          <a:lstStyle/>
          <a:p>
            <a:pPr marL="342900" lvl="0" indent="-342900" algn="just">
              <a:buFont typeface="+mj-lt"/>
              <a:buAutoNum type="arabicPeriod" startAt="17"/>
            </a:pPr>
            <a:r>
              <a:rPr lang="en-US" b="1" dirty="0" err="1"/>
              <a:t>Aspek</a:t>
            </a:r>
            <a:r>
              <a:rPr lang="en-US" b="1" dirty="0"/>
              <a:t> </a:t>
            </a:r>
            <a:r>
              <a:rPr lang="en-US" b="1" dirty="0" err="1"/>
              <a:t>penilaian</a:t>
            </a:r>
            <a:r>
              <a:rPr lang="en-US" b="1" dirty="0"/>
              <a:t> </a:t>
            </a:r>
            <a:r>
              <a:rPr lang="id-ID" b="1" dirty="0"/>
              <a:t>Poster Kepalangmerahan </a:t>
            </a:r>
            <a:r>
              <a:rPr lang="en-US" b="1" dirty="0" err="1"/>
              <a:t>meliputi</a:t>
            </a:r>
            <a:r>
              <a:rPr lang="en-US" b="1" dirty="0"/>
              <a:t> :</a:t>
            </a:r>
            <a:r>
              <a:rPr lang="id-ID" b="1" dirty="0"/>
              <a:t> </a:t>
            </a:r>
          </a:p>
          <a:p>
            <a:pPr marL="806450" lvl="0" indent="-342900" algn="just">
              <a:buFont typeface="+mj-lt"/>
              <a:buAutoNum type="alphaLcPeriod"/>
            </a:pPr>
            <a:r>
              <a:rPr lang="en-US" b="1" dirty="0"/>
              <a:t>Ide </a:t>
            </a:r>
            <a:r>
              <a:rPr lang="en-US" b="1" dirty="0" err="1"/>
              <a:t>atau</a:t>
            </a:r>
            <a:r>
              <a:rPr lang="en-US" b="1" dirty="0"/>
              <a:t> </a:t>
            </a:r>
            <a:r>
              <a:rPr lang="en-US" b="1" dirty="0" err="1"/>
              <a:t>gagasan</a:t>
            </a:r>
            <a:r>
              <a:rPr lang="en-US" b="1" dirty="0"/>
              <a:t> yang </a:t>
            </a:r>
            <a:r>
              <a:rPr lang="en-US" b="1" dirty="0" err="1"/>
              <a:t>diambil</a:t>
            </a:r>
            <a:r>
              <a:rPr lang="en-US" b="1" dirty="0"/>
              <a:t>,</a:t>
            </a:r>
            <a:endParaRPr lang="id-ID" b="1" dirty="0"/>
          </a:p>
          <a:p>
            <a:pPr marL="806450" lvl="0" indent="-342900" algn="just">
              <a:buFont typeface="+mj-lt"/>
              <a:buAutoNum type="alphaLcPeriod"/>
            </a:pPr>
            <a:r>
              <a:rPr lang="en-US" b="1" dirty="0" err="1"/>
              <a:t>Kesesuaian</a:t>
            </a:r>
            <a:r>
              <a:rPr lang="en-US" b="1" dirty="0"/>
              <a:t> </a:t>
            </a:r>
            <a:r>
              <a:rPr lang="en-US" b="1" dirty="0" err="1"/>
              <a:t>karya</a:t>
            </a:r>
            <a:r>
              <a:rPr lang="en-US" b="1" dirty="0"/>
              <a:t> </a:t>
            </a:r>
            <a:r>
              <a:rPr lang="en-US" b="1" dirty="0" err="1"/>
              <a:t>dengan</a:t>
            </a:r>
            <a:r>
              <a:rPr lang="en-US" b="1" dirty="0"/>
              <a:t> </a:t>
            </a:r>
            <a:r>
              <a:rPr lang="en-US" b="1" dirty="0" err="1"/>
              <a:t>tema</a:t>
            </a:r>
            <a:r>
              <a:rPr lang="en-US" b="1" dirty="0"/>
              <a:t>,</a:t>
            </a:r>
            <a:endParaRPr lang="id-ID" b="1" dirty="0"/>
          </a:p>
          <a:p>
            <a:pPr marL="806450" lvl="0" indent="-342900" algn="just">
              <a:buFont typeface="+mj-lt"/>
              <a:buAutoNum type="alphaLcPeriod"/>
            </a:pPr>
            <a:r>
              <a:rPr lang="en-US" b="1" dirty="0" err="1"/>
              <a:t>Keunikan</a:t>
            </a:r>
            <a:r>
              <a:rPr lang="en-US" b="1" dirty="0"/>
              <a:t> </a:t>
            </a:r>
            <a:r>
              <a:rPr lang="en-US" b="1" dirty="0" err="1"/>
              <a:t>karya</a:t>
            </a:r>
            <a:r>
              <a:rPr lang="id-ID" b="1" dirty="0"/>
              <a:t> </a:t>
            </a:r>
          </a:p>
          <a:p>
            <a:pPr marL="806450" lvl="0" indent="-342900" algn="just">
              <a:buFont typeface="+mj-lt"/>
              <a:buAutoNum type="alphaLcPeriod"/>
            </a:pPr>
            <a:r>
              <a:rPr lang="en-US" b="1" dirty="0" err="1"/>
              <a:t>Komposisi</a:t>
            </a:r>
            <a:r>
              <a:rPr lang="en-US" b="1" dirty="0"/>
              <a:t> </a:t>
            </a:r>
            <a:r>
              <a:rPr lang="en-US" b="1" dirty="0" err="1"/>
              <a:t>gambar</a:t>
            </a:r>
            <a:endParaRPr lang="id-ID" b="1" dirty="0"/>
          </a:p>
          <a:p>
            <a:pPr marL="806450" lvl="0" indent="-342900" algn="just">
              <a:buFont typeface="+mj-lt"/>
              <a:buAutoNum type="alphaLcPeriod"/>
            </a:pPr>
            <a:r>
              <a:rPr lang="en-US" b="1" dirty="0" err="1"/>
              <a:t>Komunikatif</a:t>
            </a:r>
            <a:r>
              <a:rPr lang="en-US" b="1" dirty="0"/>
              <a:t>, </a:t>
            </a:r>
            <a:r>
              <a:rPr lang="en-US" b="1" dirty="0" err="1"/>
              <a:t>informatif</a:t>
            </a:r>
            <a:r>
              <a:rPr lang="en-US" b="1" dirty="0"/>
              <a:t>, dan </a:t>
            </a:r>
            <a:r>
              <a:rPr lang="en-US" b="1" dirty="0" err="1"/>
              <a:t>edukatif</a:t>
            </a:r>
            <a:endParaRPr lang="id-ID" b="1" dirty="0"/>
          </a:p>
          <a:p>
            <a:pPr marL="342900" lvl="0" indent="-342900" algn="just">
              <a:buFont typeface="+mj-lt"/>
              <a:buAutoNum type="arabicPeriod" startAt="18"/>
            </a:pPr>
            <a:r>
              <a:rPr lang="en-US" b="1" dirty="0" err="1"/>
              <a:t>Apabila</a:t>
            </a:r>
            <a:r>
              <a:rPr lang="en-US" b="1" dirty="0"/>
              <a:t> </a:t>
            </a:r>
            <a:r>
              <a:rPr lang="en-US" b="1" dirty="0" err="1"/>
              <a:t>dikemudian</a:t>
            </a:r>
            <a:r>
              <a:rPr lang="en-US" b="1" dirty="0"/>
              <a:t> </a:t>
            </a:r>
            <a:r>
              <a:rPr lang="en-US" b="1" dirty="0" err="1"/>
              <a:t>hari</a:t>
            </a:r>
            <a:r>
              <a:rPr lang="en-US" b="1" dirty="0"/>
              <a:t> </a:t>
            </a:r>
            <a:r>
              <a:rPr lang="en-US" b="1" dirty="0" err="1"/>
              <a:t>terdapat</a:t>
            </a:r>
            <a:r>
              <a:rPr lang="en-US" b="1" dirty="0"/>
              <a:t> </a:t>
            </a:r>
            <a:r>
              <a:rPr lang="en-US" b="1" dirty="0" err="1"/>
              <a:t>gugatan</a:t>
            </a:r>
            <a:r>
              <a:rPr lang="en-US" b="1" dirty="0"/>
              <a:t> </a:t>
            </a:r>
            <a:r>
              <a:rPr lang="en-US" b="1" dirty="0" err="1"/>
              <a:t>hak</a:t>
            </a:r>
            <a:r>
              <a:rPr lang="en-US" b="1" dirty="0"/>
              <a:t> </a:t>
            </a:r>
            <a:r>
              <a:rPr lang="en-US" b="1" dirty="0" err="1"/>
              <a:t>cipta</a:t>
            </a:r>
            <a:r>
              <a:rPr lang="en-US" b="1" dirty="0"/>
              <a:t>, </a:t>
            </a:r>
            <a:r>
              <a:rPr lang="en-US" b="1" dirty="0" err="1"/>
              <a:t>pihak</a:t>
            </a:r>
            <a:r>
              <a:rPr lang="en-US" b="1" dirty="0"/>
              <a:t> </a:t>
            </a:r>
            <a:r>
              <a:rPr lang="en-US" b="1" dirty="0" err="1"/>
              <a:t>panitia</a:t>
            </a:r>
            <a:r>
              <a:rPr lang="en-US" b="1" dirty="0"/>
              <a:t> </a:t>
            </a:r>
            <a:r>
              <a:rPr lang="en-US" b="1" dirty="0" err="1"/>
              <a:t>tidak</a:t>
            </a:r>
            <a:r>
              <a:rPr lang="en-US" b="1" dirty="0"/>
              <a:t> </a:t>
            </a:r>
            <a:r>
              <a:rPr lang="en-US" b="1" dirty="0" err="1"/>
              <a:t>bertanggungjawab</a:t>
            </a:r>
            <a:r>
              <a:rPr lang="en-US" b="1" dirty="0"/>
              <a:t> </a:t>
            </a:r>
            <a:r>
              <a:rPr lang="en-US" b="1" dirty="0" err="1"/>
              <a:t>atas</a:t>
            </a:r>
            <a:r>
              <a:rPr lang="en-US" b="1" dirty="0"/>
              <a:t> </a:t>
            </a:r>
            <a:r>
              <a:rPr lang="en-US" b="1" dirty="0" err="1"/>
              <a:t>hal</a:t>
            </a:r>
            <a:r>
              <a:rPr lang="en-US" b="1" dirty="0"/>
              <a:t> </a:t>
            </a:r>
            <a:r>
              <a:rPr lang="en-US" b="1" dirty="0" err="1"/>
              <a:t>tersebut</a:t>
            </a:r>
            <a:r>
              <a:rPr lang="en-US" b="1" dirty="0"/>
              <a:t>.</a:t>
            </a:r>
            <a:endParaRPr lang="id-ID" b="1" dirty="0"/>
          </a:p>
          <a:p>
            <a:pPr marL="342900" lvl="0" indent="-342900" algn="just">
              <a:buFont typeface="+mj-lt"/>
              <a:buAutoNum type="arabicPeriod" startAt="18"/>
            </a:pPr>
            <a:r>
              <a:rPr lang="en-US" b="1" dirty="0" err="1"/>
              <a:t>Panitia</a:t>
            </a:r>
            <a:r>
              <a:rPr lang="en-US" b="1" dirty="0"/>
              <a:t> </a:t>
            </a:r>
            <a:r>
              <a:rPr lang="en-US" b="1" dirty="0" err="1"/>
              <a:t>berhak</a:t>
            </a:r>
            <a:r>
              <a:rPr lang="en-US" b="1" dirty="0"/>
              <a:t> </a:t>
            </a:r>
            <a:r>
              <a:rPr lang="en-US" b="1" dirty="0" err="1"/>
              <a:t>menggunakan</a:t>
            </a:r>
            <a:r>
              <a:rPr lang="en-US" b="1" dirty="0"/>
              <a:t> </a:t>
            </a:r>
            <a:r>
              <a:rPr lang="en-US" b="1" dirty="0" err="1"/>
              <a:t>karya</a:t>
            </a:r>
            <a:r>
              <a:rPr lang="en-US" b="1" dirty="0"/>
              <a:t> </a:t>
            </a:r>
            <a:r>
              <a:rPr lang="en-US" b="1" dirty="0" err="1"/>
              <a:t>untuk</a:t>
            </a:r>
            <a:r>
              <a:rPr lang="en-US" b="1" dirty="0"/>
              <a:t> </a:t>
            </a:r>
            <a:r>
              <a:rPr lang="en-US" b="1" dirty="0" err="1"/>
              <a:t>keperluan</a:t>
            </a:r>
            <a:r>
              <a:rPr lang="en-US" b="1" dirty="0"/>
              <a:t> </a:t>
            </a:r>
            <a:r>
              <a:rPr lang="en-US" b="1" dirty="0" err="1"/>
              <a:t>publikasi</a:t>
            </a:r>
            <a:r>
              <a:rPr lang="en-US" b="1" dirty="0"/>
              <a:t>.</a:t>
            </a:r>
            <a:endParaRPr lang="id-ID" b="1" dirty="0"/>
          </a:p>
          <a:p>
            <a:pPr marL="342900" lvl="0" indent="-342900" algn="just">
              <a:buFont typeface="+mj-lt"/>
              <a:buAutoNum type="arabicPeriod" startAt="18"/>
            </a:pPr>
            <a:r>
              <a:rPr lang="en-US" b="1" dirty="0" err="1"/>
              <a:t>Komplain</a:t>
            </a:r>
            <a:r>
              <a:rPr lang="en-US" b="1" dirty="0"/>
              <a:t> </a:t>
            </a:r>
            <a:r>
              <a:rPr lang="en-US" b="1" dirty="0" err="1"/>
              <a:t>tidak</a:t>
            </a:r>
            <a:r>
              <a:rPr lang="en-US" b="1" dirty="0"/>
              <a:t> </a:t>
            </a:r>
            <a:r>
              <a:rPr lang="en-US" b="1" dirty="0" err="1"/>
              <a:t>dilayani</a:t>
            </a:r>
            <a:r>
              <a:rPr lang="en-US" b="1" dirty="0"/>
              <a:t> </a:t>
            </a:r>
            <a:r>
              <a:rPr lang="en-US" b="1" dirty="0" err="1"/>
              <a:t>setelah</a:t>
            </a:r>
            <a:r>
              <a:rPr lang="en-US" b="1" dirty="0"/>
              <a:t> </a:t>
            </a:r>
            <a:r>
              <a:rPr lang="en-US" b="1" dirty="0" err="1"/>
              <a:t>peserta</a:t>
            </a:r>
            <a:r>
              <a:rPr lang="en-US" b="1" dirty="0"/>
              <a:t> </a:t>
            </a:r>
            <a:r>
              <a:rPr lang="en-US" b="1" dirty="0" err="1"/>
              <a:t>meninggalkan</a:t>
            </a:r>
            <a:r>
              <a:rPr lang="en-US" b="1" dirty="0"/>
              <a:t> area </a:t>
            </a:r>
            <a:r>
              <a:rPr lang="en-US" b="1" dirty="0" err="1"/>
              <a:t>lomba</a:t>
            </a:r>
            <a:r>
              <a:rPr lang="en-US" b="1" dirty="0"/>
              <a:t>.</a:t>
            </a:r>
            <a:endParaRPr lang="id-ID" b="1" dirty="0"/>
          </a:p>
          <a:p>
            <a:pPr marL="342900" lvl="0" indent="-342900" algn="just">
              <a:buFont typeface="+mj-lt"/>
              <a:buAutoNum type="arabicPeriod" startAt="18"/>
            </a:pPr>
            <a:r>
              <a:rPr lang="en-US" b="1" dirty="0" err="1"/>
              <a:t>Segala</a:t>
            </a:r>
            <a:r>
              <a:rPr lang="en-US" b="1" dirty="0"/>
              <a:t> </a:t>
            </a:r>
            <a:r>
              <a:rPr lang="en-US" b="1" dirty="0" err="1"/>
              <a:t>bentuk</a:t>
            </a:r>
            <a:r>
              <a:rPr lang="en-US" b="1" dirty="0"/>
              <a:t> </a:t>
            </a:r>
            <a:r>
              <a:rPr lang="en-US" b="1" dirty="0" err="1"/>
              <a:t>kecurangan</a:t>
            </a:r>
            <a:r>
              <a:rPr lang="en-US" b="1" dirty="0"/>
              <a:t> </a:t>
            </a:r>
            <a:r>
              <a:rPr lang="en-US" b="1" dirty="0" err="1"/>
              <a:t>atau</a:t>
            </a:r>
            <a:r>
              <a:rPr lang="en-US" b="1" dirty="0"/>
              <a:t> </a:t>
            </a:r>
            <a:r>
              <a:rPr lang="en-US" b="1" dirty="0" err="1"/>
              <a:t>pelanggaran</a:t>
            </a:r>
            <a:r>
              <a:rPr lang="en-US" b="1" dirty="0"/>
              <a:t> </a:t>
            </a:r>
            <a:r>
              <a:rPr lang="en-US" b="1" dirty="0" err="1"/>
              <a:t>terhadap</a:t>
            </a:r>
            <a:r>
              <a:rPr lang="en-US" b="1" dirty="0"/>
              <a:t> </a:t>
            </a:r>
            <a:r>
              <a:rPr lang="en-US" b="1" dirty="0" err="1"/>
              <a:t>ketentuan</a:t>
            </a:r>
            <a:r>
              <a:rPr lang="en-US" b="1" dirty="0"/>
              <a:t> yang </a:t>
            </a:r>
            <a:r>
              <a:rPr lang="en-US" b="1" dirty="0" err="1"/>
              <a:t>telah</a:t>
            </a:r>
            <a:r>
              <a:rPr lang="en-US" b="1" dirty="0"/>
              <a:t> </a:t>
            </a:r>
            <a:r>
              <a:rPr lang="en-US" b="1" dirty="0" err="1"/>
              <a:t>diatur</a:t>
            </a:r>
            <a:r>
              <a:rPr lang="en-US" b="1" dirty="0"/>
              <a:t> </a:t>
            </a:r>
            <a:r>
              <a:rPr lang="en-US" b="1" dirty="0" err="1"/>
              <a:t>akan</a:t>
            </a:r>
            <a:r>
              <a:rPr lang="en-US" b="1" dirty="0"/>
              <a:t> </a:t>
            </a:r>
            <a:r>
              <a:rPr lang="en-US" b="1" dirty="0" err="1"/>
              <a:t>mendapatkan</a:t>
            </a:r>
            <a:r>
              <a:rPr lang="en-US" b="1" dirty="0"/>
              <a:t> </a:t>
            </a:r>
            <a:r>
              <a:rPr lang="en-US" b="1" dirty="0" err="1"/>
              <a:t>sanksi</a:t>
            </a:r>
            <a:r>
              <a:rPr lang="en-US" b="1" dirty="0"/>
              <a:t>/</a:t>
            </a:r>
            <a:r>
              <a:rPr lang="en-US" b="1" dirty="0" err="1"/>
              <a:t>diskualifikasi</a:t>
            </a:r>
            <a:r>
              <a:rPr lang="en-US" b="1" dirty="0"/>
              <a:t>.</a:t>
            </a:r>
            <a:endParaRPr lang="id-ID" b="1" dirty="0"/>
          </a:p>
          <a:p>
            <a:pPr marL="342900" lvl="0" indent="-342900" algn="just">
              <a:buFont typeface="+mj-lt"/>
              <a:buAutoNum type="arabicPeriod" startAt="18"/>
            </a:pPr>
            <a:r>
              <a:rPr lang="en-US" b="1" dirty="0"/>
              <a:t>Keputusan </a:t>
            </a:r>
            <a:r>
              <a:rPr lang="en-US" b="1" dirty="0" err="1"/>
              <a:t>juri</a:t>
            </a:r>
            <a:r>
              <a:rPr lang="en-US" b="1" dirty="0"/>
              <a:t> </a:t>
            </a:r>
            <a:r>
              <a:rPr lang="en-US" b="1" dirty="0" err="1"/>
              <a:t>tidak</a:t>
            </a:r>
            <a:r>
              <a:rPr lang="en-US" b="1" dirty="0"/>
              <a:t> </a:t>
            </a:r>
            <a:r>
              <a:rPr lang="en-US" b="1" dirty="0" err="1"/>
              <a:t>dapat</a:t>
            </a:r>
            <a:r>
              <a:rPr lang="en-US" b="1" dirty="0"/>
              <a:t> </a:t>
            </a:r>
            <a:r>
              <a:rPr lang="en-US" b="1" dirty="0" err="1"/>
              <a:t>diganggu</a:t>
            </a:r>
            <a:r>
              <a:rPr lang="en-US" b="1" dirty="0"/>
              <a:t> </a:t>
            </a:r>
            <a:r>
              <a:rPr lang="en-US" b="1" dirty="0" err="1"/>
              <a:t>gugat</a:t>
            </a:r>
            <a:r>
              <a:rPr lang="en-US" b="1" dirty="0"/>
              <a:t>.</a:t>
            </a:r>
          </a:p>
          <a:p>
            <a:pPr marL="342900" lvl="0" indent="-342900" algn="just">
              <a:buFont typeface="+mj-lt"/>
              <a:buAutoNum type="arabicPeriod" startAt="18"/>
            </a:pPr>
            <a:r>
              <a:rPr lang="en-ID" b="1" dirty="0" err="1"/>
              <a:t>Desain</a:t>
            </a:r>
            <a:r>
              <a:rPr lang="en-ID" b="1" dirty="0"/>
              <a:t> poster </a:t>
            </a:r>
            <a:r>
              <a:rPr lang="en-ID" b="1" dirty="0" err="1"/>
              <a:t>wajib</a:t>
            </a:r>
            <a:r>
              <a:rPr lang="en-ID" b="1" dirty="0"/>
              <a:t> </a:t>
            </a:r>
            <a:r>
              <a:rPr lang="en-ID" b="1" dirty="0" err="1"/>
              <a:t>mencantumkan</a:t>
            </a:r>
            <a:r>
              <a:rPr lang="en-ID" b="1" dirty="0"/>
              <a:t> logo KSR UNS </a:t>
            </a:r>
            <a:r>
              <a:rPr lang="en-ID" b="1" dirty="0" err="1"/>
              <a:t>dan</a:t>
            </a:r>
            <a:r>
              <a:rPr lang="en-ID" b="1" dirty="0"/>
              <a:t> Volunteer Week7 </a:t>
            </a:r>
            <a:r>
              <a:rPr lang="en-ID" b="1" dirty="0" err="1"/>
              <a:t>dan</a:t>
            </a:r>
            <a:r>
              <a:rPr lang="en-ID" b="1" dirty="0"/>
              <a:t> </a:t>
            </a:r>
            <a:r>
              <a:rPr lang="en-ID" b="1" dirty="0" err="1"/>
              <a:t>akan</a:t>
            </a:r>
            <a:r>
              <a:rPr lang="en-ID" b="1" dirty="0"/>
              <a:t> </a:t>
            </a:r>
            <a:r>
              <a:rPr lang="en-ID" b="1" dirty="0" err="1"/>
              <a:t>mempengaruhi</a:t>
            </a:r>
            <a:r>
              <a:rPr lang="en-ID" b="1" dirty="0"/>
              <a:t> </a:t>
            </a:r>
            <a:r>
              <a:rPr lang="en-ID" b="1" dirty="0" err="1"/>
              <a:t>penilaian</a:t>
            </a:r>
            <a:r>
              <a:rPr lang="en-ID" b="1" dirty="0"/>
              <a:t>. </a:t>
            </a:r>
            <a:r>
              <a:rPr lang="en-ID" b="1" dirty="0" err="1"/>
              <a:t>Boleh</a:t>
            </a:r>
            <a:r>
              <a:rPr lang="en-ID" b="1" dirty="0"/>
              <a:t> </a:t>
            </a:r>
            <a:r>
              <a:rPr lang="en-ID" b="1" dirty="0" err="1"/>
              <a:t>menambahkan</a:t>
            </a:r>
            <a:r>
              <a:rPr lang="en-ID" b="1" dirty="0"/>
              <a:t> logo lain </a:t>
            </a:r>
            <a:r>
              <a:rPr lang="en-ID" b="1" dirty="0" err="1"/>
              <a:t>selama</a:t>
            </a:r>
            <a:r>
              <a:rPr lang="en-ID" b="1" dirty="0"/>
              <a:t> </a:t>
            </a:r>
            <a:r>
              <a:rPr lang="en-ID" b="1" dirty="0" err="1"/>
              <a:t>dua</a:t>
            </a:r>
            <a:r>
              <a:rPr lang="en-ID" b="1" dirty="0"/>
              <a:t> logo </a:t>
            </a:r>
            <a:r>
              <a:rPr lang="en-ID" b="1" dirty="0" err="1"/>
              <a:t>wajib</a:t>
            </a:r>
            <a:r>
              <a:rPr lang="en-ID" b="1" dirty="0"/>
              <a:t> </a:t>
            </a:r>
            <a:r>
              <a:rPr lang="en-ID" b="1" dirty="0" err="1"/>
              <a:t>dicantumkan</a:t>
            </a:r>
            <a:r>
              <a:rPr lang="en-ID" b="1" dirty="0"/>
              <a:t>. Logo </a:t>
            </a:r>
            <a:r>
              <a:rPr lang="en-ID" b="1" dirty="0" err="1"/>
              <a:t>akan</a:t>
            </a:r>
            <a:r>
              <a:rPr lang="en-ID" b="1" dirty="0"/>
              <a:t> </a:t>
            </a:r>
            <a:r>
              <a:rPr lang="en-ID" b="1" dirty="0" err="1"/>
              <a:t>dibagikan</a:t>
            </a:r>
            <a:r>
              <a:rPr lang="en-ID" b="1" dirty="0"/>
              <a:t> </a:t>
            </a:r>
            <a:r>
              <a:rPr lang="en-ID" b="1" dirty="0" err="1"/>
              <a:t>bersamaan</a:t>
            </a:r>
            <a:r>
              <a:rPr lang="en-ID" b="1" dirty="0"/>
              <a:t> </a:t>
            </a:r>
            <a:r>
              <a:rPr lang="en-ID" b="1" dirty="0" err="1"/>
              <a:t>dengan</a:t>
            </a:r>
            <a:r>
              <a:rPr lang="en-ID" b="1" dirty="0"/>
              <a:t> </a:t>
            </a:r>
            <a:r>
              <a:rPr lang="en-ID" b="1" dirty="0" err="1"/>
              <a:t>hasil</a:t>
            </a:r>
            <a:r>
              <a:rPr lang="en-ID" b="1" dirty="0"/>
              <a:t> TM.</a:t>
            </a:r>
            <a:endParaRPr lang="id-ID" b="1" dirty="0"/>
          </a:p>
        </p:txBody>
      </p:sp>
    </p:spTree>
    <p:extLst>
      <p:ext uri="{BB962C8B-B14F-4D97-AF65-F5344CB8AC3E}">
        <p14:creationId xmlns:p14="http://schemas.microsoft.com/office/powerpoint/2010/main" val="5624914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620688"/>
            <a:ext cx="8712968" cy="720080"/>
          </a:xfrm>
        </p:spPr>
        <p:txBody>
          <a:bodyPr>
            <a:normAutofit/>
          </a:bodyPr>
          <a:lstStyle/>
          <a:p>
            <a:r>
              <a:rPr lang="en-US" sz="4000" b="1" dirty="0" err="1"/>
              <a:t>Pembagian</a:t>
            </a:r>
            <a:r>
              <a:rPr lang="en-US" sz="4000" b="1" dirty="0"/>
              <a:t> </a:t>
            </a:r>
            <a:r>
              <a:rPr lang="en-US" sz="4000" b="1" dirty="0" err="1"/>
              <a:t>Tema</a:t>
            </a:r>
            <a:r>
              <a:rPr lang="en-US" sz="4000" b="1" dirty="0"/>
              <a:t> </a:t>
            </a:r>
            <a:r>
              <a:rPr lang="en-US" sz="4000" b="1" dirty="0" err="1"/>
              <a:t>Desain</a:t>
            </a:r>
            <a:r>
              <a:rPr lang="en-US" sz="4000" b="1" dirty="0"/>
              <a:t> </a:t>
            </a:r>
            <a:r>
              <a:rPr lang="en-US" sz="4000" b="1" dirty="0" err="1"/>
              <a:t>Infografis</a:t>
            </a:r>
            <a:endParaRPr lang="id-ID" sz="4000" b="1" dirty="0"/>
          </a:p>
        </p:txBody>
      </p:sp>
      <p:graphicFrame>
        <p:nvGraphicFramePr>
          <p:cNvPr id="4" name="Table 3"/>
          <p:cNvGraphicFramePr>
            <a:graphicFrameLocks noGrp="1"/>
          </p:cNvGraphicFramePr>
          <p:nvPr>
            <p:extLst>
              <p:ext uri="{D42A27DB-BD31-4B8C-83A1-F6EECF244321}">
                <p14:modId xmlns:p14="http://schemas.microsoft.com/office/powerpoint/2010/main" val="3557794590"/>
              </p:ext>
            </p:extLst>
          </p:nvPr>
        </p:nvGraphicFramePr>
        <p:xfrm>
          <a:off x="827584" y="1700808"/>
          <a:ext cx="7416824" cy="2377440"/>
        </p:xfrm>
        <a:graphic>
          <a:graphicData uri="http://schemas.openxmlformats.org/drawingml/2006/table">
            <a:tbl>
              <a:tblPr firstRow="1" bandRow="1">
                <a:tableStyleId>{3B4B98B0-60AC-42C2-AFA5-B58CD77FA1E5}</a:tableStyleId>
              </a:tblPr>
              <a:tblGrid>
                <a:gridCol w="4195375">
                  <a:extLst>
                    <a:ext uri="{9D8B030D-6E8A-4147-A177-3AD203B41FA5}">
                      <a16:colId xmlns:a16="http://schemas.microsoft.com/office/drawing/2014/main" val="20000"/>
                    </a:ext>
                  </a:extLst>
                </a:gridCol>
                <a:gridCol w="3221449">
                  <a:extLst>
                    <a:ext uri="{9D8B030D-6E8A-4147-A177-3AD203B41FA5}">
                      <a16:colId xmlns:a16="http://schemas.microsoft.com/office/drawing/2014/main" val="20001"/>
                    </a:ext>
                  </a:extLst>
                </a:gridCol>
              </a:tblGrid>
              <a:tr h="370840">
                <a:tc>
                  <a:txBody>
                    <a:bodyPr/>
                    <a:lstStyle/>
                    <a:p>
                      <a:pPr algn="l" fontAlgn="b"/>
                      <a:r>
                        <a:rPr lang="en-US" sz="2000" b="1" u="none" strike="noStrike" dirty="0">
                          <a:effectLst/>
                        </a:rPr>
                        <a:t>KSR PMI UNIT UNAIR</a:t>
                      </a:r>
                      <a:endParaRPr lang="en-US" sz="2000" b="1" i="0" u="none" strike="noStrike" dirty="0">
                        <a:solidFill>
                          <a:srgbClr val="000000"/>
                        </a:solidFill>
                        <a:effectLst/>
                        <a:latin typeface="+mj-lt"/>
                      </a:endParaRPr>
                    </a:p>
                  </a:txBody>
                  <a:tcPr marL="9525" marR="9525" marT="9525" marB="0" anchor="ctr">
                    <a:lnB w="12700" cap="flat" cmpd="sng" algn="ctr">
                      <a:noFill/>
                      <a:prstDash val="solid"/>
                      <a:round/>
                      <a:headEnd type="none" w="med" len="med"/>
                      <a:tailEnd type="none" w="med" len="med"/>
                    </a:lnB>
                  </a:tcPr>
                </a:tc>
                <a:tc>
                  <a:txBody>
                    <a:bodyPr/>
                    <a:lstStyle/>
                    <a:p>
                      <a:r>
                        <a:rPr lang="en-US" sz="2000" b="1" dirty="0"/>
                        <a:t>Corporate Identity PMI</a:t>
                      </a:r>
                      <a:endParaRPr lang="en-US" sz="2000" b="1" dirty="0">
                        <a:latin typeface="+mj-lt"/>
                      </a:endParaRPr>
                    </a:p>
                  </a:txBody>
                  <a:tcPr anchor="ctr">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fontAlgn="b"/>
                      <a:r>
                        <a:rPr lang="en-US" sz="2000" b="1" u="none" strike="noStrike" dirty="0">
                          <a:effectLst/>
                        </a:rPr>
                        <a:t>PMI KOTA (MARKAS A) JAKARTA BARAT</a:t>
                      </a:r>
                      <a:endParaRPr lang="en-US" sz="2000" b="1" i="0" u="none" strike="noStrike" dirty="0">
                        <a:solidFill>
                          <a:srgbClr val="000000"/>
                        </a:solidFill>
                        <a:effectLst/>
                        <a:latin typeface="+mj-lt"/>
                      </a:endParaRPr>
                    </a:p>
                  </a:txBody>
                  <a:tcPr marL="9525" marR="9525" marT="9525" marB="0" anchor="ctr">
                    <a:lnT w="12700" cap="flat" cmpd="sng" algn="ctr">
                      <a:noFill/>
                      <a:prstDash val="solid"/>
                      <a:round/>
                      <a:headEnd type="none" w="med" len="med"/>
                      <a:tailEnd type="none" w="med" len="med"/>
                    </a:lnT>
                  </a:tcPr>
                </a:tc>
                <a:tc>
                  <a:txBody>
                    <a:bodyPr/>
                    <a:lstStyle/>
                    <a:p>
                      <a:r>
                        <a:rPr lang="en-US" sz="2000" b="1" dirty="0"/>
                        <a:t>Corporate Identity PMI</a:t>
                      </a:r>
                      <a:endParaRPr lang="en-US" sz="2000" b="1" dirty="0">
                        <a:latin typeface="+mj-lt"/>
                      </a:endParaRPr>
                    </a:p>
                  </a:txBody>
                  <a:tcPr anchor="ctr">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l" fontAlgn="b"/>
                      <a:r>
                        <a:rPr lang="en-US" sz="2000" b="1" u="none" strike="noStrike" dirty="0">
                          <a:effectLst/>
                        </a:rPr>
                        <a:t>KSR PMI UNIT UNIVERSITAS JEMBER B</a:t>
                      </a:r>
                      <a:endParaRPr lang="en-US" sz="2000" b="1" i="0" u="none" strike="noStrike" dirty="0">
                        <a:solidFill>
                          <a:srgbClr val="000000"/>
                        </a:solidFill>
                        <a:effectLst/>
                        <a:latin typeface="+mj-lt"/>
                      </a:endParaRPr>
                    </a:p>
                  </a:txBody>
                  <a:tcPr marL="9525" marR="9525" marT="9525" marB="0" anchor="ctr"/>
                </a:tc>
                <a:tc>
                  <a:txBody>
                    <a:bodyPr/>
                    <a:lstStyle/>
                    <a:p>
                      <a:r>
                        <a:rPr lang="en-US" sz="2000" b="1" dirty="0"/>
                        <a:t>Corporate Identity PMI</a:t>
                      </a:r>
                      <a:endParaRPr lang="en-US" sz="2000" b="1" dirty="0">
                        <a:latin typeface="+mj-lt"/>
                      </a:endParaRPr>
                    </a:p>
                  </a:txBody>
                  <a:tcPr anchor="ctr"/>
                </a:tc>
                <a:extLst>
                  <a:ext uri="{0D108BD9-81ED-4DB2-BD59-A6C34878D82A}">
                    <a16:rowId xmlns:a16="http://schemas.microsoft.com/office/drawing/2014/main" val="10002"/>
                  </a:ext>
                </a:extLst>
              </a:tr>
              <a:tr h="370840">
                <a:tc>
                  <a:txBody>
                    <a:bodyPr/>
                    <a:lstStyle/>
                    <a:p>
                      <a:pPr algn="l" fontAlgn="b"/>
                      <a:r>
                        <a:rPr lang="en-US" sz="2000" b="1" u="none" strike="noStrike" dirty="0">
                          <a:effectLst/>
                        </a:rPr>
                        <a:t>KSR PMI UNIT STIKES NASIONAL</a:t>
                      </a:r>
                      <a:endParaRPr lang="en-US" sz="2000" b="1" i="0" u="none" strike="noStrike" dirty="0">
                        <a:solidFill>
                          <a:srgbClr val="000000"/>
                        </a:solidFill>
                        <a:effectLst/>
                        <a:latin typeface="+mj-lt"/>
                      </a:endParaRPr>
                    </a:p>
                  </a:txBody>
                  <a:tcPr marL="9525" marR="9525" marT="9525" marB="0" anchor="ctr"/>
                </a:tc>
                <a:tc>
                  <a:txBody>
                    <a:bodyPr/>
                    <a:lstStyle/>
                    <a:p>
                      <a:r>
                        <a:rPr lang="en-US" sz="2000" b="1" dirty="0"/>
                        <a:t>Corporate Identity PMI</a:t>
                      </a:r>
                      <a:endParaRPr lang="en-US" sz="2000" b="1" dirty="0">
                        <a:latin typeface="+mj-lt"/>
                      </a:endParaRPr>
                    </a:p>
                  </a:txBody>
                  <a:tcPr anchor="ctr"/>
                </a:tc>
                <a:extLst>
                  <a:ext uri="{0D108BD9-81ED-4DB2-BD59-A6C34878D82A}">
                    <a16:rowId xmlns:a16="http://schemas.microsoft.com/office/drawing/2014/main" val="10003"/>
                  </a:ext>
                </a:extLst>
              </a:tr>
              <a:tr h="370840">
                <a:tc>
                  <a:txBody>
                    <a:bodyPr/>
                    <a:lstStyle/>
                    <a:p>
                      <a:pPr algn="l" fontAlgn="b"/>
                      <a:r>
                        <a:rPr lang="fi-FI" sz="2000" b="1" u="none" strike="noStrike" dirty="0">
                          <a:effectLst/>
                        </a:rPr>
                        <a:t>KSR PMI UNIT IAIN PURWOKERTO</a:t>
                      </a:r>
                      <a:endParaRPr lang="fi-FI" sz="2000" b="1" i="0" u="none" strike="noStrike" dirty="0">
                        <a:solidFill>
                          <a:srgbClr val="000000"/>
                        </a:solidFill>
                        <a:effectLst/>
                        <a:latin typeface="+mj-lt"/>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t>Corporate Identity PMI</a:t>
                      </a:r>
                      <a:endParaRPr lang="en-US" sz="2000" b="1" dirty="0">
                        <a:latin typeface="+mj-lt"/>
                      </a:endParaRPr>
                    </a:p>
                  </a:txBody>
                  <a:tcPr anchor="ctr"/>
                </a:tc>
                <a:extLst>
                  <a:ext uri="{0D108BD9-81ED-4DB2-BD59-A6C34878D82A}">
                    <a16:rowId xmlns:a16="http://schemas.microsoft.com/office/drawing/2014/main" val="10004"/>
                  </a:ext>
                </a:extLst>
              </a:tr>
              <a:tr h="370840">
                <a:tc>
                  <a:txBody>
                    <a:bodyPr/>
                    <a:lstStyle/>
                    <a:p>
                      <a:pPr algn="l" fontAlgn="b"/>
                      <a:r>
                        <a:rPr lang="en-US" sz="2000" b="1" u="none" strike="noStrike" dirty="0">
                          <a:effectLst/>
                        </a:rPr>
                        <a:t>KSR PMI UNIT IAIN METRO LAMPUNG</a:t>
                      </a:r>
                      <a:endParaRPr lang="en-US" sz="2000" b="1" i="0" u="none" strike="noStrike" dirty="0">
                        <a:solidFill>
                          <a:srgbClr val="000000"/>
                        </a:solidFill>
                        <a:effectLst/>
                        <a:latin typeface="+mj-lt"/>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t>Corporate Identity PMI</a:t>
                      </a:r>
                      <a:endParaRPr lang="en-US" sz="2000" b="1" dirty="0">
                        <a:latin typeface="+mj-lt"/>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394551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620688"/>
            <a:ext cx="8712968" cy="720080"/>
          </a:xfrm>
        </p:spPr>
        <p:txBody>
          <a:bodyPr>
            <a:normAutofit/>
          </a:bodyPr>
          <a:lstStyle/>
          <a:p>
            <a:r>
              <a:rPr lang="en-US" sz="4000" b="1" dirty="0" err="1"/>
              <a:t>Pembagian</a:t>
            </a:r>
            <a:r>
              <a:rPr lang="en-US" sz="4000" b="1" dirty="0"/>
              <a:t> </a:t>
            </a:r>
            <a:r>
              <a:rPr lang="en-US" sz="4000" b="1" dirty="0" err="1"/>
              <a:t>Tema</a:t>
            </a:r>
            <a:r>
              <a:rPr lang="en-US" sz="4000" b="1" dirty="0"/>
              <a:t> </a:t>
            </a:r>
            <a:r>
              <a:rPr lang="en-US" sz="4000" b="1" dirty="0" err="1"/>
              <a:t>Desain</a:t>
            </a:r>
            <a:r>
              <a:rPr lang="en-US" sz="4000" b="1" dirty="0"/>
              <a:t> </a:t>
            </a:r>
            <a:r>
              <a:rPr lang="en-US" sz="4000" b="1" dirty="0" err="1"/>
              <a:t>Infografis</a:t>
            </a:r>
            <a:endParaRPr lang="id-ID" sz="4000" b="1" dirty="0"/>
          </a:p>
        </p:txBody>
      </p:sp>
      <p:graphicFrame>
        <p:nvGraphicFramePr>
          <p:cNvPr id="4" name="Table 3"/>
          <p:cNvGraphicFramePr>
            <a:graphicFrameLocks noGrp="1"/>
          </p:cNvGraphicFramePr>
          <p:nvPr>
            <p:extLst>
              <p:ext uri="{D42A27DB-BD31-4B8C-83A1-F6EECF244321}">
                <p14:modId xmlns:p14="http://schemas.microsoft.com/office/powerpoint/2010/main" val="1446309492"/>
              </p:ext>
            </p:extLst>
          </p:nvPr>
        </p:nvGraphicFramePr>
        <p:xfrm>
          <a:off x="827584" y="1700808"/>
          <a:ext cx="7416824" cy="2204085"/>
        </p:xfrm>
        <a:graphic>
          <a:graphicData uri="http://schemas.openxmlformats.org/drawingml/2006/table">
            <a:tbl>
              <a:tblPr firstRow="1" bandRow="1">
                <a:tableStyleId>{0E3FDE45-AF77-4B5C-9715-49D594BDF05E}</a:tableStyleId>
              </a:tblPr>
              <a:tblGrid>
                <a:gridCol w="4195375">
                  <a:extLst>
                    <a:ext uri="{9D8B030D-6E8A-4147-A177-3AD203B41FA5}">
                      <a16:colId xmlns:a16="http://schemas.microsoft.com/office/drawing/2014/main" val="20000"/>
                    </a:ext>
                  </a:extLst>
                </a:gridCol>
                <a:gridCol w="3221449">
                  <a:extLst>
                    <a:ext uri="{9D8B030D-6E8A-4147-A177-3AD203B41FA5}">
                      <a16:colId xmlns:a16="http://schemas.microsoft.com/office/drawing/2014/main" val="20001"/>
                    </a:ext>
                  </a:extLst>
                </a:gridCol>
              </a:tblGrid>
              <a:tr h="370840">
                <a:tc>
                  <a:txBody>
                    <a:bodyPr/>
                    <a:lstStyle/>
                    <a:p>
                      <a:pPr algn="l" fontAlgn="b"/>
                      <a:r>
                        <a:rPr lang="en-US" sz="2000" b="1" u="none" strike="noStrike" dirty="0">
                          <a:effectLst/>
                        </a:rPr>
                        <a:t>KSR PMI UNIT IAIN PONOROGO</a:t>
                      </a:r>
                      <a:endParaRPr lang="en-US" sz="2000" b="1" i="0" u="none" strike="noStrike" dirty="0">
                        <a:solidFill>
                          <a:srgbClr val="000000"/>
                        </a:solidFill>
                        <a:effectLst/>
                        <a:latin typeface="+mj-lt"/>
                      </a:endParaRPr>
                    </a:p>
                  </a:txBody>
                  <a:tcPr marL="9525" marR="9525" marT="9525" marB="0" anchor="b">
                    <a:lnB w="12700" cap="flat" cmpd="sng" algn="ctr">
                      <a:noFill/>
                      <a:prstDash val="solid"/>
                      <a:round/>
                      <a:headEnd type="none" w="med" len="med"/>
                      <a:tailEnd type="none" w="med" len="med"/>
                    </a:lnB>
                  </a:tcPr>
                </a:tc>
                <a:tc>
                  <a:txBody>
                    <a:bodyPr/>
                    <a:lstStyle/>
                    <a:p>
                      <a:r>
                        <a:rPr lang="en-US" sz="2000" b="1" dirty="0" err="1"/>
                        <a:t>Sejarah</a:t>
                      </a:r>
                      <a:r>
                        <a:rPr lang="en-US" sz="2000" b="1" dirty="0"/>
                        <a:t> </a:t>
                      </a:r>
                      <a:r>
                        <a:rPr lang="en-US" sz="2000" b="1" dirty="0" err="1"/>
                        <a:t>Lambang</a:t>
                      </a:r>
                      <a:r>
                        <a:rPr lang="en-US" sz="2000" b="1" dirty="0"/>
                        <a:t> PMI</a:t>
                      </a:r>
                      <a:endParaRPr lang="en-US" sz="2000" b="1" dirty="0">
                        <a:latin typeface="+mj-lt"/>
                      </a:endParaRPr>
                    </a:p>
                  </a:txBody>
                  <a:tcPr anchor="ctr">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fontAlgn="b"/>
                      <a:r>
                        <a:rPr lang="en-US" sz="2000" b="1" u="none" strike="noStrike" dirty="0">
                          <a:effectLst/>
                        </a:rPr>
                        <a:t>PMI KOTA (MARKAS B) JAKARTA BARAT</a:t>
                      </a:r>
                      <a:endParaRPr lang="en-US" sz="2000" b="1" i="0" u="none" strike="noStrike" dirty="0">
                        <a:solidFill>
                          <a:srgbClr val="000000"/>
                        </a:solidFill>
                        <a:effectLst/>
                        <a:latin typeface="+mj-lt"/>
                      </a:endParaRPr>
                    </a:p>
                  </a:txBody>
                  <a:tcPr marL="9525" marR="9525" marT="9525" marB="0" anchor="ctr">
                    <a:lnT w="12700" cap="flat" cmpd="sng" algn="ctr">
                      <a:noFill/>
                      <a:prstDash val="solid"/>
                      <a:round/>
                      <a:headEnd type="none" w="med" len="med"/>
                      <a:tailEnd type="none" w="med" len="med"/>
                    </a:lnT>
                  </a:tcPr>
                </a:tc>
                <a:tc>
                  <a:txBody>
                    <a:bodyPr/>
                    <a:lstStyle/>
                    <a:p>
                      <a:r>
                        <a:rPr lang="en-US" sz="2000" b="1" dirty="0" err="1"/>
                        <a:t>Sejarah</a:t>
                      </a:r>
                      <a:r>
                        <a:rPr lang="en-US" sz="2000" b="1" dirty="0"/>
                        <a:t> </a:t>
                      </a:r>
                      <a:r>
                        <a:rPr lang="en-US" sz="2000" b="1" dirty="0" err="1"/>
                        <a:t>Lambang</a:t>
                      </a:r>
                      <a:r>
                        <a:rPr lang="en-US" sz="2000" b="1" dirty="0"/>
                        <a:t> PMI</a:t>
                      </a:r>
                      <a:endParaRPr lang="en-US" sz="2000" b="1" dirty="0">
                        <a:latin typeface="+mj-lt"/>
                      </a:endParaRPr>
                    </a:p>
                  </a:txBody>
                  <a:tcPr anchor="ctr">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l" fontAlgn="b"/>
                      <a:r>
                        <a:rPr lang="en-US" sz="2000" b="1" u="none" strike="noStrike" dirty="0">
                          <a:effectLst/>
                        </a:rPr>
                        <a:t>KSR PMI UNIT AKBARA </a:t>
                      </a:r>
                      <a:endParaRPr lang="en-US" sz="2000" b="1" i="0" u="none" strike="noStrike" dirty="0">
                        <a:solidFill>
                          <a:srgbClr val="000000"/>
                        </a:solidFill>
                        <a:effectLst/>
                        <a:latin typeface="+mj-lt"/>
                      </a:endParaRPr>
                    </a:p>
                  </a:txBody>
                  <a:tcPr marL="9525" marR="9525" marT="9525" marB="0" anchor="ctr"/>
                </a:tc>
                <a:tc>
                  <a:txBody>
                    <a:bodyPr/>
                    <a:lstStyle/>
                    <a:p>
                      <a:r>
                        <a:rPr lang="en-US" sz="2000" b="1"/>
                        <a:t>Sejarah Lambang PMI</a:t>
                      </a:r>
                      <a:endParaRPr lang="en-US" sz="2000" b="1" dirty="0">
                        <a:latin typeface="+mj-lt"/>
                      </a:endParaRPr>
                    </a:p>
                  </a:txBody>
                  <a:tcPr anchor="ctr"/>
                </a:tc>
                <a:extLst>
                  <a:ext uri="{0D108BD9-81ED-4DB2-BD59-A6C34878D82A}">
                    <a16:rowId xmlns:a16="http://schemas.microsoft.com/office/drawing/2014/main" val="10002"/>
                  </a:ext>
                </a:extLst>
              </a:tr>
              <a:tr h="370840">
                <a:tc>
                  <a:txBody>
                    <a:bodyPr/>
                    <a:lstStyle/>
                    <a:p>
                      <a:pPr algn="l" fontAlgn="b"/>
                      <a:r>
                        <a:rPr lang="en-US" sz="2000" b="1" u="none" strike="noStrike" dirty="0">
                          <a:effectLst/>
                        </a:rPr>
                        <a:t>KSR PMI UNIT UNIVERSITAS JENDERAL SOEDIRMAN</a:t>
                      </a:r>
                      <a:endParaRPr lang="en-US" sz="2000" b="1" i="0" u="none" strike="noStrike" dirty="0">
                        <a:solidFill>
                          <a:srgbClr val="000000"/>
                        </a:solidFill>
                        <a:effectLst/>
                        <a:latin typeface="+mj-lt"/>
                      </a:endParaRPr>
                    </a:p>
                  </a:txBody>
                  <a:tcPr marL="9525" marR="9525" marT="9525" marB="0" anchor="ctr"/>
                </a:tc>
                <a:tc>
                  <a:txBody>
                    <a:bodyPr/>
                    <a:lstStyle/>
                    <a:p>
                      <a:r>
                        <a:rPr lang="en-US" sz="2000" b="1"/>
                        <a:t>Sejarah Lambang PMI</a:t>
                      </a:r>
                      <a:endParaRPr lang="en-US" sz="2000" b="1" dirty="0">
                        <a:latin typeface="+mj-lt"/>
                      </a:endParaRPr>
                    </a:p>
                  </a:txBody>
                  <a:tcPr anchor="ctr"/>
                </a:tc>
                <a:extLst>
                  <a:ext uri="{0D108BD9-81ED-4DB2-BD59-A6C34878D82A}">
                    <a16:rowId xmlns:a16="http://schemas.microsoft.com/office/drawing/2014/main" val="10003"/>
                  </a:ext>
                </a:extLst>
              </a:tr>
              <a:tr h="370840">
                <a:tc>
                  <a:txBody>
                    <a:bodyPr/>
                    <a:lstStyle/>
                    <a:p>
                      <a:pPr algn="l" fontAlgn="b"/>
                      <a:r>
                        <a:rPr lang="fi-FI" sz="2000" b="1" u="none" strike="noStrike" dirty="0">
                          <a:effectLst/>
                        </a:rPr>
                        <a:t>KSR PMI UNIT X UAD YOGYAKARTA</a:t>
                      </a:r>
                      <a:endParaRPr lang="fi-FI" sz="2000" b="1" i="0" u="none" strike="noStrike" dirty="0">
                        <a:solidFill>
                          <a:srgbClr val="000000"/>
                        </a:solidFill>
                        <a:effectLst/>
                        <a:latin typeface="+mj-lt"/>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err="1"/>
                        <a:t>Sejarah</a:t>
                      </a:r>
                      <a:r>
                        <a:rPr lang="en-US" sz="2000" b="1" dirty="0"/>
                        <a:t> </a:t>
                      </a:r>
                      <a:r>
                        <a:rPr lang="en-US" sz="2000" b="1" dirty="0" err="1"/>
                        <a:t>Lambang</a:t>
                      </a:r>
                      <a:r>
                        <a:rPr lang="en-US" sz="2000" b="1" dirty="0"/>
                        <a:t> PMI</a:t>
                      </a:r>
                      <a:endParaRPr lang="en-US" sz="2000" b="1" dirty="0">
                        <a:latin typeface="+mj-lt"/>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758680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620688"/>
            <a:ext cx="8712968" cy="720080"/>
          </a:xfrm>
        </p:spPr>
        <p:txBody>
          <a:bodyPr>
            <a:normAutofit fontScale="90000"/>
          </a:bodyPr>
          <a:lstStyle/>
          <a:p>
            <a:br>
              <a:rPr lang="id-ID" b="1" dirty="0"/>
            </a:br>
            <a:br>
              <a:rPr lang="id-ID" b="1" dirty="0"/>
            </a:br>
            <a:br>
              <a:rPr lang="id-ID" b="1" dirty="0"/>
            </a:br>
            <a:br>
              <a:rPr lang="id-ID" sz="4400" b="1" dirty="0"/>
            </a:br>
            <a:r>
              <a:rPr lang="en-US" sz="4400" b="1" dirty="0" err="1"/>
              <a:t>Pembagian</a:t>
            </a:r>
            <a:r>
              <a:rPr lang="en-US" sz="4400" b="1" dirty="0"/>
              <a:t> </a:t>
            </a:r>
            <a:r>
              <a:rPr lang="en-US" sz="4400" b="1" dirty="0" err="1"/>
              <a:t>Tema</a:t>
            </a:r>
            <a:r>
              <a:rPr lang="en-US" sz="4400" b="1" dirty="0"/>
              <a:t> </a:t>
            </a:r>
            <a:r>
              <a:rPr lang="en-US" sz="4400" b="1" dirty="0" err="1"/>
              <a:t>Desain</a:t>
            </a:r>
            <a:r>
              <a:rPr lang="en-US" sz="4400" b="1" dirty="0"/>
              <a:t> </a:t>
            </a:r>
            <a:r>
              <a:rPr lang="en-US" sz="4400" b="1" dirty="0" err="1"/>
              <a:t>Infografis</a:t>
            </a:r>
            <a:endParaRPr lang="id-ID" sz="4400" b="1" dirty="0"/>
          </a:p>
        </p:txBody>
      </p:sp>
      <p:graphicFrame>
        <p:nvGraphicFramePr>
          <p:cNvPr id="4" name="Table 3"/>
          <p:cNvGraphicFramePr>
            <a:graphicFrameLocks noGrp="1"/>
          </p:cNvGraphicFramePr>
          <p:nvPr>
            <p:extLst>
              <p:ext uri="{D42A27DB-BD31-4B8C-83A1-F6EECF244321}">
                <p14:modId xmlns:p14="http://schemas.microsoft.com/office/powerpoint/2010/main" val="2835915880"/>
              </p:ext>
            </p:extLst>
          </p:nvPr>
        </p:nvGraphicFramePr>
        <p:xfrm>
          <a:off x="736270" y="1674420"/>
          <a:ext cx="7992094" cy="3657600"/>
        </p:xfrm>
        <a:graphic>
          <a:graphicData uri="http://schemas.openxmlformats.org/drawingml/2006/table">
            <a:tbl>
              <a:tblPr firstRow="1" bandRow="1">
                <a:tableStyleId>{C083E6E3-FA7D-4D7B-A595-EF9225AFEA82}</a:tableStyleId>
              </a:tblPr>
              <a:tblGrid>
                <a:gridCol w="4579121">
                  <a:extLst>
                    <a:ext uri="{9D8B030D-6E8A-4147-A177-3AD203B41FA5}">
                      <a16:colId xmlns:a16="http://schemas.microsoft.com/office/drawing/2014/main" val="20000"/>
                    </a:ext>
                  </a:extLst>
                </a:gridCol>
                <a:gridCol w="3412973">
                  <a:extLst>
                    <a:ext uri="{9D8B030D-6E8A-4147-A177-3AD203B41FA5}">
                      <a16:colId xmlns:a16="http://schemas.microsoft.com/office/drawing/2014/main" val="20001"/>
                    </a:ext>
                  </a:extLst>
                </a:gridCol>
              </a:tblGrid>
              <a:tr h="688769">
                <a:tc>
                  <a:txBody>
                    <a:bodyPr/>
                    <a:lstStyle/>
                    <a:p>
                      <a:pPr algn="l" fontAlgn="b"/>
                      <a:r>
                        <a:rPr lang="en-US" sz="1800" b="1" u="none" strike="noStrike" dirty="0">
                          <a:effectLst/>
                        </a:rPr>
                        <a:t>KSR PMI UNIT UNIVERSITAS ISLAM BANDUNG</a:t>
                      </a:r>
                      <a:endParaRPr lang="en-US" sz="1800" b="1" i="0" u="none" strike="noStrike" dirty="0">
                        <a:solidFill>
                          <a:srgbClr val="000000"/>
                        </a:solidFill>
                        <a:effectLst/>
                        <a:latin typeface="+mj-lt"/>
                      </a:endParaRPr>
                    </a:p>
                  </a:txBody>
                  <a:tcPr marL="9525" marR="9525" marT="9525" marB="0" anchor="ctr">
                    <a:lnB w="12700" cap="flat" cmpd="sng" algn="ctr">
                      <a:noFill/>
                      <a:prstDash val="solid"/>
                      <a:round/>
                      <a:headEnd type="none" w="med" len="med"/>
                      <a:tailEnd type="none" w="med" len="med"/>
                    </a:lnB>
                  </a:tcPr>
                </a:tc>
                <a:tc>
                  <a:txBody>
                    <a:bodyPr/>
                    <a:lstStyle/>
                    <a:p>
                      <a:r>
                        <a:rPr lang="es-ES" sz="1800" b="1" dirty="0" err="1"/>
                        <a:t>Implementasi</a:t>
                      </a:r>
                      <a:r>
                        <a:rPr lang="es-ES" sz="1800" b="1" dirty="0"/>
                        <a:t> </a:t>
                      </a:r>
                      <a:r>
                        <a:rPr lang="es-ES" sz="1800" b="1" dirty="0" err="1"/>
                        <a:t>Lambang</a:t>
                      </a:r>
                      <a:r>
                        <a:rPr lang="es-ES" sz="1800" b="1" dirty="0"/>
                        <a:t> </a:t>
                      </a:r>
                      <a:r>
                        <a:rPr lang="es-ES" sz="1800" b="1" dirty="0" err="1"/>
                        <a:t>Kepalangmerahan</a:t>
                      </a:r>
                      <a:r>
                        <a:rPr lang="es-ES" sz="1800" b="1" dirty="0"/>
                        <a:t> </a:t>
                      </a:r>
                      <a:r>
                        <a:rPr lang="es-ES" sz="1800" b="1" dirty="0" err="1"/>
                        <a:t>dari</a:t>
                      </a:r>
                      <a:r>
                        <a:rPr lang="es-ES" sz="1800" b="1" dirty="0"/>
                        <a:t> UU No.1 </a:t>
                      </a:r>
                      <a:r>
                        <a:rPr lang="es-ES" sz="1800" b="1" dirty="0" err="1"/>
                        <a:t>Tahun</a:t>
                      </a:r>
                      <a:r>
                        <a:rPr lang="es-ES" sz="1800" b="1" dirty="0"/>
                        <a:t> 2018</a:t>
                      </a:r>
                      <a:endParaRPr lang="en-US" sz="1800" b="1" dirty="0">
                        <a:latin typeface="+mj-lt"/>
                      </a:endParaRPr>
                    </a:p>
                  </a:txBody>
                  <a:tcPr anchor="ctr">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688769">
                <a:tc>
                  <a:txBody>
                    <a:bodyPr/>
                    <a:lstStyle/>
                    <a:p>
                      <a:pPr algn="l" fontAlgn="b"/>
                      <a:r>
                        <a:rPr lang="en-US" sz="1800" b="1" u="none" strike="noStrike" dirty="0">
                          <a:effectLst/>
                        </a:rPr>
                        <a:t>KSR PMI UNIT UNIVERSITAS JEMBER A</a:t>
                      </a:r>
                      <a:endParaRPr lang="en-US" sz="1800" b="1" i="0" u="none" strike="noStrike" dirty="0">
                        <a:solidFill>
                          <a:srgbClr val="000000"/>
                        </a:solidFill>
                        <a:effectLst/>
                        <a:latin typeface="+mj-lt"/>
                      </a:endParaRPr>
                    </a:p>
                  </a:txBody>
                  <a:tcPr marL="9525" marR="9525" marT="9525" marB="0" anchor="ctr">
                    <a:lnT w="12700" cap="flat" cmpd="sng" algn="ctr">
                      <a:noFill/>
                      <a:prstDash val="solid"/>
                      <a:round/>
                      <a:headEnd type="none" w="med" len="med"/>
                      <a:tailEnd type="none" w="med" len="med"/>
                    </a:lnT>
                  </a:tcPr>
                </a:tc>
                <a:tc>
                  <a:txBody>
                    <a:bodyPr/>
                    <a:lstStyle/>
                    <a:p>
                      <a:r>
                        <a:rPr lang="es-ES" sz="1800" b="1" dirty="0" err="1"/>
                        <a:t>Implementasi</a:t>
                      </a:r>
                      <a:r>
                        <a:rPr lang="es-ES" sz="1800" b="1" dirty="0"/>
                        <a:t> </a:t>
                      </a:r>
                      <a:r>
                        <a:rPr lang="es-ES" sz="1800" b="1" dirty="0" err="1"/>
                        <a:t>Lambang</a:t>
                      </a:r>
                      <a:r>
                        <a:rPr lang="es-ES" sz="1800" b="1" dirty="0"/>
                        <a:t> </a:t>
                      </a:r>
                      <a:r>
                        <a:rPr lang="es-ES" sz="1800" b="1" dirty="0" err="1"/>
                        <a:t>Kepalangmerahan</a:t>
                      </a:r>
                      <a:r>
                        <a:rPr lang="es-ES" sz="1800" b="1" dirty="0"/>
                        <a:t> </a:t>
                      </a:r>
                      <a:r>
                        <a:rPr lang="es-ES" sz="1800" b="1" dirty="0" err="1"/>
                        <a:t>dari</a:t>
                      </a:r>
                      <a:r>
                        <a:rPr lang="es-ES" sz="1800" b="1" dirty="0"/>
                        <a:t> UU No.1 </a:t>
                      </a:r>
                      <a:r>
                        <a:rPr lang="es-ES" sz="1800" b="1" dirty="0" err="1"/>
                        <a:t>Tahun</a:t>
                      </a:r>
                      <a:r>
                        <a:rPr lang="es-ES" sz="1800" b="1" dirty="0"/>
                        <a:t> 2018</a:t>
                      </a:r>
                      <a:endParaRPr lang="en-US" sz="1800" b="1" kern="1200" dirty="0">
                        <a:solidFill>
                          <a:schemeClr val="tx1"/>
                        </a:solidFill>
                        <a:latin typeface="+mn-lt"/>
                        <a:ea typeface="+mn-ea"/>
                        <a:cs typeface="+mn-cs"/>
                      </a:endParaRPr>
                    </a:p>
                  </a:txBody>
                  <a:tcPr anchor="ctr">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688769">
                <a:tc>
                  <a:txBody>
                    <a:bodyPr/>
                    <a:lstStyle/>
                    <a:p>
                      <a:pPr algn="l" fontAlgn="b"/>
                      <a:r>
                        <a:rPr lang="en-US" sz="1800" b="1" u="none" strike="noStrike" dirty="0">
                          <a:effectLst/>
                        </a:rPr>
                        <a:t>KSR PMI UNIT USAHID</a:t>
                      </a:r>
                      <a:endParaRPr lang="en-US" sz="1800" b="1" i="0" u="none" strike="noStrike" dirty="0">
                        <a:solidFill>
                          <a:srgbClr val="000000"/>
                        </a:solidFill>
                        <a:effectLst/>
                        <a:latin typeface="+mj-lt"/>
                      </a:endParaRPr>
                    </a:p>
                  </a:txBody>
                  <a:tcPr marL="9525" marR="9525" marT="9525" marB="0" anchor="ctr"/>
                </a:tc>
                <a:tc>
                  <a:txBody>
                    <a:bodyPr/>
                    <a:lstStyle/>
                    <a:p>
                      <a:r>
                        <a:rPr lang="es-ES" sz="1800" b="1" dirty="0" err="1"/>
                        <a:t>Implementasi</a:t>
                      </a:r>
                      <a:r>
                        <a:rPr lang="es-ES" sz="1800" b="1" dirty="0"/>
                        <a:t> </a:t>
                      </a:r>
                      <a:r>
                        <a:rPr lang="es-ES" sz="1800" b="1" dirty="0" err="1"/>
                        <a:t>Lambang</a:t>
                      </a:r>
                      <a:r>
                        <a:rPr lang="es-ES" sz="1800" b="1" dirty="0"/>
                        <a:t> </a:t>
                      </a:r>
                      <a:r>
                        <a:rPr lang="es-ES" sz="1800" b="1" dirty="0" err="1"/>
                        <a:t>Kepalangmerahan</a:t>
                      </a:r>
                      <a:r>
                        <a:rPr lang="es-ES" sz="1800" b="1" dirty="0"/>
                        <a:t> </a:t>
                      </a:r>
                      <a:r>
                        <a:rPr lang="es-ES" sz="1800" b="1" dirty="0" err="1"/>
                        <a:t>dari</a:t>
                      </a:r>
                      <a:r>
                        <a:rPr lang="es-ES" sz="1800" b="1" dirty="0"/>
                        <a:t> UU No.1 </a:t>
                      </a:r>
                      <a:r>
                        <a:rPr lang="es-ES" sz="1800" b="1" dirty="0" err="1"/>
                        <a:t>Tahun</a:t>
                      </a:r>
                      <a:r>
                        <a:rPr lang="es-ES" sz="1800" b="1" dirty="0"/>
                        <a:t> 2018</a:t>
                      </a:r>
                      <a:endParaRPr lang="en-US" sz="1800" b="1" kern="1200" dirty="0">
                        <a:solidFill>
                          <a:schemeClr val="tx1"/>
                        </a:solidFill>
                        <a:latin typeface="+mn-lt"/>
                        <a:ea typeface="+mn-ea"/>
                        <a:cs typeface="+mn-cs"/>
                      </a:endParaRPr>
                    </a:p>
                  </a:txBody>
                  <a:tcPr anchor="ctr"/>
                </a:tc>
                <a:extLst>
                  <a:ext uri="{0D108BD9-81ED-4DB2-BD59-A6C34878D82A}">
                    <a16:rowId xmlns:a16="http://schemas.microsoft.com/office/drawing/2014/main" val="10002"/>
                  </a:ext>
                </a:extLst>
              </a:tr>
              <a:tr h="688769">
                <a:tc>
                  <a:txBody>
                    <a:bodyPr/>
                    <a:lstStyle/>
                    <a:p>
                      <a:pPr algn="l" fontAlgn="b"/>
                      <a:r>
                        <a:rPr lang="en-US" sz="1800" b="1" u="none" strike="noStrike" dirty="0">
                          <a:effectLst/>
                        </a:rPr>
                        <a:t>KSR PMI UNIT POLITEKNIK NEGERI SEMARANG</a:t>
                      </a:r>
                      <a:endParaRPr lang="en-US" sz="1800" b="1" i="0" u="none" strike="noStrike" dirty="0">
                        <a:solidFill>
                          <a:srgbClr val="000000"/>
                        </a:solidFill>
                        <a:effectLst/>
                        <a:latin typeface="+mj-lt"/>
                      </a:endParaRPr>
                    </a:p>
                  </a:txBody>
                  <a:tcPr marL="9525" marR="9525" marT="9525" marB="0" anchor="ctr"/>
                </a:tc>
                <a:tc>
                  <a:txBody>
                    <a:bodyPr/>
                    <a:lstStyle/>
                    <a:p>
                      <a:r>
                        <a:rPr lang="es-ES" sz="1800" b="1" dirty="0" err="1"/>
                        <a:t>Implementasi</a:t>
                      </a:r>
                      <a:r>
                        <a:rPr lang="es-ES" sz="1800" b="1" dirty="0"/>
                        <a:t> </a:t>
                      </a:r>
                      <a:r>
                        <a:rPr lang="es-ES" sz="1800" b="1" dirty="0" err="1"/>
                        <a:t>Lambang</a:t>
                      </a:r>
                      <a:r>
                        <a:rPr lang="es-ES" sz="1800" b="1" dirty="0"/>
                        <a:t> </a:t>
                      </a:r>
                      <a:r>
                        <a:rPr lang="es-ES" sz="1800" b="1" dirty="0" err="1"/>
                        <a:t>Kepalangmerahan</a:t>
                      </a:r>
                      <a:r>
                        <a:rPr lang="es-ES" sz="1800" b="1" dirty="0"/>
                        <a:t> </a:t>
                      </a:r>
                      <a:r>
                        <a:rPr lang="es-ES" sz="1800" b="1" dirty="0" err="1"/>
                        <a:t>dari</a:t>
                      </a:r>
                      <a:r>
                        <a:rPr lang="es-ES" sz="1800" b="1" dirty="0"/>
                        <a:t> UU No.1 </a:t>
                      </a:r>
                      <a:r>
                        <a:rPr lang="es-ES" sz="1800" b="1" dirty="0" err="1"/>
                        <a:t>Tahun</a:t>
                      </a:r>
                      <a:r>
                        <a:rPr lang="es-ES" sz="1800" b="1" dirty="0"/>
                        <a:t> 2018</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678165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365130"/>
            <a:ext cx="8977745" cy="1178662"/>
          </a:xfrm>
        </p:spPr>
        <p:txBody>
          <a:bodyPr>
            <a:normAutofit/>
          </a:bodyPr>
          <a:lstStyle/>
          <a:p>
            <a:r>
              <a:rPr lang="en-US" b="1" dirty="0" err="1"/>
              <a:t>Pembagian</a:t>
            </a:r>
            <a:r>
              <a:rPr lang="en-US" b="1" dirty="0"/>
              <a:t> </a:t>
            </a:r>
            <a:r>
              <a:rPr lang="en-US" b="1" dirty="0" err="1"/>
              <a:t>Tema</a:t>
            </a:r>
            <a:r>
              <a:rPr lang="en-US" b="1" dirty="0"/>
              <a:t> </a:t>
            </a:r>
            <a:r>
              <a:rPr lang="en-US" b="1" dirty="0" err="1"/>
              <a:t>Desain</a:t>
            </a:r>
            <a:r>
              <a:rPr lang="en-US" b="1" dirty="0"/>
              <a:t> </a:t>
            </a:r>
            <a:r>
              <a:rPr lang="en-US" b="1" dirty="0" err="1"/>
              <a:t>Infografis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35915880"/>
              </p:ext>
            </p:extLst>
          </p:nvPr>
        </p:nvGraphicFramePr>
        <p:xfrm>
          <a:off x="760021" y="1630430"/>
          <a:ext cx="8201714" cy="2560320"/>
        </p:xfrm>
        <a:graphic>
          <a:graphicData uri="http://schemas.openxmlformats.org/drawingml/2006/table">
            <a:tbl>
              <a:tblPr firstRow="1" bandRow="1">
                <a:tableStyleId>{C083E6E3-FA7D-4D7B-A595-EF9225AFEA82}</a:tableStyleId>
              </a:tblPr>
              <a:tblGrid>
                <a:gridCol w="4699224">
                  <a:extLst>
                    <a:ext uri="{9D8B030D-6E8A-4147-A177-3AD203B41FA5}">
                      <a16:colId xmlns:a16="http://schemas.microsoft.com/office/drawing/2014/main" val="20000"/>
                    </a:ext>
                  </a:extLst>
                </a:gridCol>
                <a:gridCol w="3502490">
                  <a:extLst>
                    <a:ext uri="{9D8B030D-6E8A-4147-A177-3AD203B41FA5}">
                      <a16:colId xmlns:a16="http://schemas.microsoft.com/office/drawing/2014/main" val="20001"/>
                    </a:ext>
                  </a:extLst>
                </a:gridCol>
              </a:tblGrid>
              <a:tr h="804572">
                <a:tc>
                  <a:txBody>
                    <a:bodyPr/>
                    <a:lstStyle/>
                    <a:p>
                      <a:pPr algn="l" fontAlgn="b"/>
                      <a:r>
                        <a:rPr lang="en-US" sz="1800" b="1" u="none" strike="noStrike" dirty="0">
                          <a:effectLst/>
                        </a:rPr>
                        <a:t>KSR PMI UNIT POLTEKKES</a:t>
                      </a:r>
                      <a:r>
                        <a:rPr lang="en-US" sz="1800" b="1" u="none" strike="noStrike" baseline="0" dirty="0">
                          <a:effectLst/>
                        </a:rPr>
                        <a:t> SURAKARTA</a:t>
                      </a:r>
                      <a:endParaRPr lang="en-US" sz="1800" b="1" i="0" u="none" strike="noStrike" dirty="0">
                        <a:solidFill>
                          <a:srgbClr val="000000"/>
                        </a:solidFill>
                        <a:effectLst/>
                        <a:latin typeface="+mj-lt"/>
                      </a:endParaRPr>
                    </a:p>
                  </a:txBody>
                  <a:tcPr marL="9525" marR="9525" marT="9525" marB="0" anchor="ctr">
                    <a:lnB w="12700" cap="flat" cmpd="sng" algn="ctr">
                      <a:noFill/>
                      <a:prstDash val="solid"/>
                      <a:round/>
                      <a:headEnd type="none" w="med" len="med"/>
                      <a:tailEnd type="none" w="med" len="med"/>
                    </a:lnB>
                  </a:tcPr>
                </a:tc>
                <a:tc>
                  <a:txBody>
                    <a:bodyPr/>
                    <a:lstStyle/>
                    <a:p>
                      <a:r>
                        <a:rPr lang="es-ES" sz="1800" b="1" dirty="0" err="1"/>
                        <a:t>Implementasi</a:t>
                      </a:r>
                      <a:r>
                        <a:rPr lang="es-ES" sz="1800" b="1" dirty="0"/>
                        <a:t> </a:t>
                      </a:r>
                      <a:r>
                        <a:rPr lang="es-ES" sz="1800" b="1" dirty="0" err="1"/>
                        <a:t>Lambang</a:t>
                      </a:r>
                      <a:r>
                        <a:rPr lang="es-ES" sz="1800" b="1" dirty="0"/>
                        <a:t> </a:t>
                      </a:r>
                      <a:r>
                        <a:rPr lang="es-ES" sz="1800" b="1" dirty="0" err="1"/>
                        <a:t>Kepalangmerahan</a:t>
                      </a:r>
                      <a:r>
                        <a:rPr lang="es-ES" sz="1800" b="1" dirty="0"/>
                        <a:t> </a:t>
                      </a:r>
                      <a:r>
                        <a:rPr lang="es-ES" sz="1800" b="1" dirty="0" err="1"/>
                        <a:t>dari</a:t>
                      </a:r>
                      <a:r>
                        <a:rPr lang="es-ES" sz="1800" b="1" dirty="0"/>
                        <a:t> UU No.1 </a:t>
                      </a:r>
                      <a:r>
                        <a:rPr lang="es-ES" sz="1800" b="1" dirty="0" err="1"/>
                        <a:t>Tahun</a:t>
                      </a:r>
                      <a:r>
                        <a:rPr lang="es-ES" sz="1800" b="1" dirty="0"/>
                        <a:t> 2018</a:t>
                      </a:r>
                      <a:endParaRPr lang="en-US" sz="1800" b="1" dirty="0">
                        <a:latin typeface="+mj-lt"/>
                      </a:endParaRPr>
                    </a:p>
                  </a:txBody>
                  <a:tcPr anchor="ctr">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21829">
                <a:tc>
                  <a:txBody>
                    <a:bodyPr/>
                    <a:lstStyle/>
                    <a:p>
                      <a:pPr algn="l" fontAlgn="b"/>
                      <a:r>
                        <a:rPr lang="en-US" sz="1800" b="1" u="none" strike="noStrike" dirty="0">
                          <a:effectLst/>
                        </a:rPr>
                        <a:t>KSR PMI UNIT IAIN</a:t>
                      </a:r>
                      <a:r>
                        <a:rPr lang="en-US" sz="1800" b="1" u="none" strike="noStrike" baseline="0" dirty="0">
                          <a:effectLst/>
                        </a:rPr>
                        <a:t> SURAKARTA</a:t>
                      </a:r>
                      <a:endParaRPr lang="en-US" sz="1800" b="1" i="0" u="none" strike="noStrike" dirty="0">
                        <a:solidFill>
                          <a:srgbClr val="000000"/>
                        </a:solidFill>
                        <a:effectLst/>
                        <a:latin typeface="+mj-lt"/>
                      </a:endParaRPr>
                    </a:p>
                  </a:txBody>
                  <a:tcPr marL="9525" marR="9525" marT="9525" marB="0" anchor="ctr">
                    <a:lnT w="12700" cap="flat" cmpd="sng" algn="ctr">
                      <a:noFill/>
                      <a:prstDash val="solid"/>
                      <a:round/>
                      <a:headEnd type="none" w="med" len="med"/>
                      <a:tailEnd type="none" w="med" len="med"/>
                    </a:lnT>
                  </a:tcPr>
                </a:tc>
                <a:tc>
                  <a:txBody>
                    <a:bodyPr/>
                    <a:lstStyle/>
                    <a:p>
                      <a:r>
                        <a:rPr lang="es-ES" sz="1800" b="1" kern="1200" dirty="0" err="1">
                          <a:solidFill>
                            <a:schemeClr val="tx1"/>
                          </a:solidFill>
                          <a:latin typeface="+mn-lt"/>
                          <a:ea typeface="+mn-ea"/>
                          <a:cs typeface="+mn-cs"/>
                        </a:rPr>
                        <a:t>Sejarah</a:t>
                      </a:r>
                      <a:r>
                        <a:rPr lang="es-ES" sz="1800" b="1" kern="1200" baseline="0" dirty="0">
                          <a:solidFill>
                            <a:schemeClr val="tx1"/>
                          </a:solidFill>
                          <a:latin typeface="+mn-lt"/>
                          <a:ea typeface="+mn-ea"/>
                          <a:cs typeface="+mn-cs"/>
                        </a:rPr>
                        <a:t> </a:t>
                      </a:r>
                      <a:r>
                        <a:rPr lang="es-ES" sz="1800" b="1" kern="1200" baseline="0" dirty="0" err="1">
                          <a:solidFill>
                            <a:schemeClr val="tx1"/>
                          </a:solidFill>
                          <a:latin typeface="+mn-lt"/>
                          <a:ea typeface="+mn-ea"/>
                          <a:cs typeface="+mn-cs"/>
                        </a:rPr>
                        <a:t>Lambang</a:t>
                      </a:r>
                      <a:r>
                        <a:rPr lang="es-ES" sz="1800" b="1" kern="1200" baseline="0" dirty="0">
                          <a:solidFill>
                            <a:schemeClr val="tx1"/>
                          </a:solidFill>
                          <a:latin typeface="+mn-lt"/>
                          <a:ea typeface="+mn-ea"/>
                          <a:cs typeface="+mn-cs"/>
                        </a:rPr>
                        <a:t> PMI</a:t>
                      </a:r>
                      <a:endParaRPr lang="en-US" sz="1800" b="1" kern="1200" dirty="0">
                        <a:solidFill>
                          <a:schemeClr val="tx1"/>
                        </a:solidFill>
                        <a:latin typeface="+mn-lt"/>
                        <a:ea typeface="+mn-ea"/>
                        <a:cs typeface="+mn-cs"/>
                      </a:endParaRPr>
                    </a:p>
                  </a:txBody>
                  <a:tcPr anchor="ctr">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804572">
                <a:tc>
                  <a:txBody>
                    <a:bodyPr/>
                    <a:lstStyle/>
                    <a:p>
                      <a:pPr algn="l" fontAlgn="b"/>
                      <a:r>
                        <a:rPr lang="en-US" sz="1800" b="1" u="none" strike="noStrike" dirty="0">
                          <a:effectLst/>
                        </a:rPr>
                        <a:t>KSR PMI UNIT UNTIDAR</a:t>
                      </a:r>
                      <a:endParaRPr lang="en-US" sz="1800" b="1" i="0" u="none" strike="noStrike" dirty="0">
                        <a:solidFill>
                          <a:srgbClr val="000000"/>
                        </a:solidFill>
                        <a:effectLst/>
                        <a:latin typeface="+mj-lt"/>
                      </a:endParaRPr>
                    </a:p>
                  </a:txBody>
                  <a:tcPr marL="9525" marR="9525" marT="9525" marB="0" anchor="ctr"/>
                </a:tc>
                <a:tc>
                  <a:txBody>
                    <a:bodyPr/>
                    <a:lstStyle/>
                    <a:p>
                      <a:r>
                        <a:rPr lang="es-ES" sz="1800" b="1" dirty="0" err="1"/>
                        <a:t>Implementasi</a:t>
                      </a:r>
                      <a:r>
                        <a:rPr lang="es-ES" sz="1800" b="1" dirty="0"/>
                        <a:t> </a:t>
                      </a:r>
                      <a:r>
                        <a:rPr lang="es-ES" sz="1800" b="1" dirty="0" err="1"/>
                        <a:t>Lambang</a:t>
                      </a:r>
                      <a:r>
                        <a:rPr lang="es-ES" sz="1800" b="1" dirty="0"/>
                        <a:t> </a:t>
                      </a:r>
                      <a:r>
                        <a:rPr lang="es-ES" sz="1800" b="1" dirty="0" err="1"/>
                        <a:t>Kepalangmerahan</a:t>
                      </a:r>
                      <a:r>
                        <a:rPr lang="es-ES" sz="1800" b="1" dirty="0"/>
                        <a:t> </a:t>
                      </a:r>
                      <a:r>
                        <a:rPr lang="es-ES" sz="1800" b="1" dirty="0" err="1"/>
                        <a:t>dari</a:t>
                      </a:r>
                      <a:r>
                        <a:rPr lang="es-ES" sz="1800" b="1" dirty="0"/>
                        <a:t> UU No.1 </a:t>
                      </a:r>
                      <a:r>
                        <a:rPr lang="es-ES" sz="1800" b="1" dirty="0" err="1"/>
                        <a:t>Tahun</a:t>
                      </a:r>
                      <a:r>
                        <a:rPr lang="es-ES" sz="1800" b="1" dirty="0"/>
                        <a:t> 2018</a:t>
                      </a:r>
                      <a:endParaRPr lang="en-US" sz="1800" b="1" kern="1200" dirty="0">
                        <a:solidFill>
                          <a:schemeClr val="tx1"/>
                        </a:solidFill>
                        <a:latin typeface="+mn-lt"/>
                        <a:ea typeface="+mn-ea"/>
                        <a:cs typeface="+mn-cs"/>
                      </a:endParaRPr>
                    </a:p>
                  </a:txBody>
                  <a:tcPr anchor="ctr"/>
                </a:tc>
                <a:extLst>
                  <a:ext uri="{0D108BD9-81ED-4DB2-BD59-A6C34878D82A}">
                    <a16:rowId xmlns:a16="http://schemas.microsoft.com/office/drawing/2014/main" val="10002"/>
                  </a:ext>
                </a:extLst>
              </a:tr>
              <a:tr h="321829">
                <a:tc>
                  <a:txBody>
                    <a:bodyPr/>
                    <a:lstStyle/>
                    <a:p>
                      <a:pPr algn="l" fontAlgn="b"/>
                      <a:endParaRPr lang="en-US" sz="1800" b="1" i="0" u="none" strike="noStrike" dirty="0">
                        <a:solidFill>
                          <a:srgbClr val="000000"/>
                        </a:solidFill>
                        <a:effectLst/>
                        <a:latin typeface="+mj-lt"/>
                      </a:endParaRPr>
                    </a:p>
                  </a:txBody>
                  <a:tcPr marL="9525" marR="9525" marT="9525" marB="0" anchor="ctr"/>
                </a:tc>
                <a:tc>
                  <a:txBody>
                    <a:bodyPr/>
                    <a:lstStyle/>
                    <a:p>
                      <a:endParaRPr lang="es-ES" sz="1800" b="1" dirty="0"/>
                    </a:p>
                  </a:txBody>
                  <a:tcPr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013017"/>
            <a:ext cx="6858000" cy="961635"/>
          </a:xfrm>
        </p:spPr>
        <p:txBody>
          <a:bodyPr>
            <a:normAutofit fontScale="90000"/>
          </a:bodyPr>
          <a:lstStyle/>
          <a:p>
            <a:r>
              <a:rPr lang="en-US" b="1" dirty="0">
                <a:latin typeface="Times New Roman" panose="02020603050405020304" pitchFamily="18" charset="0"/>
                <a:cs typeface="Times New Roman" panose="02020603050405020304" pitchFamily="18" charset="0"/>
              </a:rPr>
              <a:t>LO FORKOM KSR</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Volunteer Week 7</a:t>
            </a:r>
          </a:p>
        </p:txBody>
      </p:sp>
    </p:spTree>
    <p:extLst>
      <p:ext uri="{BB962C8B-B14F-4D97-AF65-F5344CB8AC3E}">
        <p14:creationId xmlns:p14="http://schemas.microsoft.com/office/powerpoint/2010/main" val="2605154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79446554"/>
              </p:ext>
            </p:extLst>
          </p:nvPr>
        </p:nvGraphicFramePr>
        <p:xfrm>
          <a:off x="2138080" y="1495491"/>
          <a:ext cx="5496485" cy="3924620"/>
        </p:xfrm>
        <a:graphic>
          <a:graphicData uri="http://schemas.openxmlformats.org/drawingml/2006/table">
            <a:tbl>
              <a:tblPr>
                <a:tableStyleId>{18603FDC-E32A-4AB5-989C-0864C3EAD2B8}</a:tableStyleId>
              </a:tblPr>
              <a:tblGrid>
                <a:gridCol w="386939">
                  <a:extLst>
                    <a:ext uri="{9D8B030D-6E8A-4147-A177-3AD203B41FA5}">
                      <a16:colId xmlns:a16="http://schemas.microsoft.com/office/drawing/2014/main" val="20000"/>
                    </a:ext>
                  </a:extLst>
                </a:gridCol>
                <a:gridCol w="2628564">
                  <a:extLst>
                    <a:ext uri="{9D8B030D-6E8A-4147-A177-3AD203B41FA5}">
                      <a16:colId xmlns:a16="http://schemas.microsoft.com/office/drawing/2014/main" val="20001"/>
                    </a:ext>
                  </a:extLst>
                </a:gridCol>
                <a:gridCol w="2480982">
                  <a:extLst>
                    <a:ext uri="{9D8B030D-6E8A-4147-A177-3AD203B41FA5}">
                      <a16:colId xmlns:a16="http://schemas.microsoft.com/office/drawing/2014/main" val="20002"/>
                    </a:ext>
                  </a:extLst>
                </a:gridCol>
              </a:tblGrid>
              <a:tr h="434672">
                <a:tc>
                  <a:txBody>
                    <a:bodyPr/>
                    <a:lstStyle/>
                    <a:p>
                      <a:pPr>
                        <a:lnSpc>
                          <a:spcPct val="200000"/>
                        </a:lnSpc>
                        <a:spcBef>
                          <a:spcPts val="0"/>
                        </a:spcBef>
                      </a:pPr>
                      <a:r>
                        <a:rPr lang="en-US" sz="2400" b="1" dirty="0">
                          <a:solidFill>
                            <a:schemeClr val="tx1"/>
                          </a:solidFill>
                        </a:rPr>
                        <a:t>NO</a:t>
                      </a:r>
                    </a:p>
                  </a:txBody>
                  <a:tcPr marL="7144" marR="7144" marT="9525" marB="0" anchor="ctr">
                    <a:solidFill>
                      <a:schemeClr val="accent2">
                        <a:lumMod val="75000"/>
                      </a:schemeClr>
                    </a:solidFill>
                  </a:tcPr>
                </a:tc>
                <a:tc>
                  <a:txBody>
                    <a:bodyPr/>
                    <a:lstStyle/>
                    <a:p>
                      <a:pPr>
                        <a:lnSpc>
                          <a:spcPct val="200000"/>
                        </a:lnSpc>
                        <a:spcBef>
                          <a:spcPts val="0"/>
                        </a:spcBef>
                      </a:pPr>
                      <a:r>
                        <a:rPr lang="en-US" sz="2400" b="1" dirty="0">
                          <a:solidFill>
                            <a:schemeClr val="tx1"/>
                          </a:solidFill>
                        </a:rPr>
                        <a:t>NAMA LO</a:t>
                      </a:r>
                    </a:p>
                  </a:txBody>
                  <a:tcPr marL="7144" marR="7144" marT="9525" marB="0" anchor="ctr">
                    <a:solidFill>
                      <a:schemeClr val="accent2">
                        <a:lumMod val="75000"/>
                      </a:schemeClr>
                    </a:solidFill>
                  </a:tcPr>
                </a:tc>
                <a:tc>
                  <a:txBody>
                    <a:bodyPr/>
                    <a:lstStyle/>
                    <a:p>
                      <a:pPr>
                        <a:lnSpc>
                          <a:spcPct val="200000"/>
                        </a:lnSpc>
                        <a:spcBef>
                          <a:spcPts val="0"/>
                        </a:spcBef>
                      </a:pPr>
                      <a:r>
                        <a:rPr lang="en-US" sz="2400" b="1" dirty="0">
                          <a:solidFill>
                            <a:schemeClr val="tx1"/>
                          </a:solidFill>
                        </a:rPr>
                        <a:t>CP LO</a:t>
                      </a:r>
                    </a:p>
                  </a:txBody>
                  <a:tcPr marL="7144" marR="7144" marT="9525" marB="0" anchor="ctr">
                    <a:solidFill>
                      <a:schemeClr val="accent2">
                        <a:lumMod val="75000"/>
                      </a:schemeClr>
                    </a:solidFill>
                  </a:tcPr>
                </a:tc>
                <a:extLst>
                  <a:ext uri="{0D108BD9-81ED-4DB2-BD59-A6C34878D82A}">
                    <a16:rowId xmlns:a16="http://schemas.microsoft.com/office/drawing/2014/main" val="10000"/>
                  </a:ext>
                </a:extLst>
              </a:tr>
              <a:tr h="434672">
                <a:tc>
                  <a:txBody>
                    <a:bodyPr/>
                    <a:lstStyle/>
                    <a:p>
                      <a:pPr>
                        <a:lnSpc>
                          <a:spcPct val="200000"/>
                        </a:lnSpc>
                        <a:spcBef>
                          <a:spcPts val="0"/>
                        </a:spcBef>
                      </a:pPr>
                      <a:r>
                        <a:rPr lang="en-US" sz="2400" b="1" dirty="0"/>
                        <a:t>1</a:t>
                      </a:r>
                    </a:p>
                  </a:txBody>
                  <a:tcPr marL="7144" marR="7144" marT="9525" marB="0" anchor="ctr"/>
                </a:tc>
                <a:tc>
                  <a:txBody>
                    <a:bodyPr/>
                    <a:lstStyle/>
                    <a:p>
                      <a:pPr>
                        <a:lnSpc>
                          <a:spcPct val="200000"/>
                        </a:lnSpc>
                        <a:spcBef>
                          <a:spcPts val="0"/>
                        </a:spcBef>
                      </a:pPr>
                      <a:r>
                        <a:rPr lang="en-US" sz="2400" b="1" dirty="0"/>
                        <a:t>LUQMAN</a:t>
                      </a:r>
                    </a:p>
                  </a:txBody>
                  <a:tcPr marL="7144" marR="7144" marT="9525" marB="0" anchor="ctr"/>
                </a:tc>
                <a:tc>
                  <a:txBody>
                    <a:bodyPr/>
                    <a:lstStyle/>
                    <a:p>
                      <a:pPr>
                        <a:lnSpc>
                          <a:spcPct val="200000"/>
                        </a:lnSpc>
                        <a:spcBef>
                          <a:spcPts val="0"/>
                        </a:spcBef>
                      </a:pPr>
                      <a:r>
                        <a:rPr lang="en-US" sz="2400" b="1" dirty="0"/>
                        <a:t>0838-6726-2199</a:t>
                      </a:r>
                    </a:p>
                  </a:txBody>
                  <a:tcPr marL="7144" marR="7144" marT="9525" marB="0" anchor="ctr"/>
                </a:tc>
                <a:extLst>
                  <a:ext uri="{0D108BD9-81ED-4DB2-BD59-A6C34878D82A}">
                    <a16:rowId xmlns:a16="http://schemas.microsoft.com/office/drawing/2014/main" val="10001"/>
                  </a:ext>
                </a:extLst>
              </a:tr>
              <a:tr h="445601">
                <a:tc>
                  <a:txBody>
                    <a:bodyPr/>
                    <a:lstStyle/>
                    <a:p>
                      <a:pPr>
                        <a:lnSpc>
                          <a:spcPct val="200000"/>
                        </a:lnSpc>
                        <a:spcBef>
                          <a:spcPts val="0"/>
                        </a:spcBef>
                      </a:pPr>
                      <a:r>
                        <a:rPr lang="en-US" sz="2400" b="1" dirty="0"/>
                        <a:t>2</a:t>
                      </a:r>
                    </a:p>
                  </a:txBody>
                  <a:tcPr marL="7144" marR="7144" marT="9525" marB="0" anchor="ctr">
                    <a:solidFill>
                      <a:schemeClr val="accent2">
                        <a:lumMod val="75000"/>
                      </a:schemeClr>
                    </a:solidFill>
                  </a:tcPr>
                </a:tc>
                <a:tc>
                  <a:txBody>
                    <a:bodyPr/>
                    <a:lstStyle/>
                    <a:p>
                      <a:pPr marL="0" indent="0" algn="l">
                        <a:lnSpc>
                          <a:spcPct val="200000"/>
                        </a:lnSpc>
                        <a:spcBef>
                          <a:spcPts val="0"/>
                        </a:spcBef>
                        <a:buNone/>
                      </a:pPr>
                      <a:r>
                        <a:rPr lang="en-US" sz="2400" b="1" dirty="0"/>
                        <a:t>NISA</a:t>
                      </a:r>
                    </a:p>
                  </a:txBody>
                  <a:tcPr marL="7144" marR="7144" marT="9525" marB="0" anchor="ctr">
                    <a:solidFill>
                      <a:schemeClr val="accent2">
                        <a:lumMod val="75000"/>
                      </a:schemeClr>
                    </a:solidFill>
                  </a:tcPr>
                </a:tc>
                <a:tc>
                  <a:txBody>
                    <a:bodyPr/>
                    <a:lstStyle/>
                    <a:p>
                      <a:pPr>
                        <a:lnSpc>
                          <a:spcPct val="200000"/>
                        </a:lnSpc>
                        <a:spcBef>
                          <a:spcPts val="0"/>
                        </a:spcBef>
                      </a:pPr>
                      <a:r>
                        <a:rPr lang="en-US" sz="2400" b="1" dirty="0"/>
                        <a:t>0813-2939-5629</a:t>
                      </a:r>
                    </a:p>
                  </a:txBody>
                  <a:tcPr marL="7144" marR="7144" marT="9525" marB="0" anchor="ctr">
                    <a:solidFill>
                      <a:schemeClr val="accent2">
                        <a:lumMod val="75000"/>
                      </a:schemeClr>
                    </a:solidFill>
                  </a:tcPr>
                </a:tc>
                <a:extLst>
                  <a:ext uri="{0D108BD9-81ED-4DB2-BD59-A6C34878D82A}">
                    <a16:rowId xmlns:a16="http://schemas.microsoft.com/office/drawing/2014/main" val="10002"/>
                  </a:ext>
                </a:extLst>
              </a:tr>
              <a:tr h="434672">
                <a:tc>
                  <a:txBody>
                    <a:bodyPr/>
                    <a:lstStyle/>
                    <a:p>
                      <a:pPr>
                        <a:lnSpc>
                          <a:spcPct val="200000"/>
                        </a:lnSpc>
                        <a:spcBef>
                          <a:spcPts val="0"/>
                        </a:spcBef>
                      </a:pPr>
                      <a:r>
                        <a:rPr lang="en-US" sz="2400" b="1" dirty="0"/>
                        <a:t>3</a:t>
                      </a:r>
                    </a:p>
                  </a:txBody>
                  <a:tcPr marL="7144" marR="7144" marT="9525" marB="0" anchor="ctr">
                    <a:noFill/>
                  </a:tcPr>
                </a:tc>
                <a:tc>
                  <a:txBody>
                    <a:bodyPr/>
                    <a:lstStyle/>
                    <a:p>
                      <a:pPr marL="0" indent="0" algn="l">
                        <a:lnSpc>
                          <a:spcPct val="200000"/>
                        </a:lnSpc>
                        <a:spcBef>
                          <a:spcPts val="0"/>
                        </a:spcBef>
                        <a:buNone/>
                      </a:pPr>
                      <a:r>
                        <a:rPr lang="en-US" sz="2400" b="1" dirty="0"/>
                        <a:t>DIAH</a:t>
                      </a:r>
                    </a:p>
                  </a:txBody>
                  <a:tcPr marL="7144" marR="7144" marT="9525" marB="0" anchor="ctr">
                    <a:noFill/>
                  </a:tcPr>
                </a:tc>
                <a:tc>
                  <a:txBody>
                    <a:bodyPr/>
                    <a:lstStyle/>
                    <a:p>
                      <a:pPr>
                        <a:lnSpc>
                          <a:spcPct val="200000"/>
                        </a:lnSpc>
                        <a:spcBef>
                          <a:spcPts val="0"/>
                        </a:spcBef>
                      </a:pPr>
                      <a:r>
                        <a:rPr lang="en-US" sz="2400" b="1" dirty="0"/>
                        <a:t>0898-5306-942</a:t>
                      </a:r>
                    </a:p>
                  </a:txBody>
                  <a:tcPr marL="7144" marR="7144" marT="9525" marB="0" anchor="ctr">
                    <a:noFill/>
                  </a:tcPr>
                </a:tc>
                <a:extLst>
                  <a:ext uri="{0D108BD9-81ED-4DB2-BD59-A6C34878D82A}">
                    <a16:rowId xmlns:a16="http://schemas.microsoft.com/office/drawing/2014/main" val="10003"/>
                  </a:ext>
                </a:extLst>
              </a:tr>
              <a:tr h="434672">
                <a:tc>
                  <a:txBody>
                    <a:bodyPr/>
                    <a:lstStyle/>
                    <a:p>
                      <a:pPr>
                        <a:lnSpc>
                          <a:spcPct val="200000"/>
                        </a:lnSpc>
                        <a:spcBef>
                          <a:spcPts val="0"/>
                        </a:spcBef>
                      </a:pPr>
                      <a:r>
                        <a:rPr lang="en-US" sz="2400" b="1" dirty="0"/>
                        <a:t>4</a:t>
                      </a:r>
                    </a:p>
                  </a:txBody>
                  <a:tcPr marL="7144" marR="7144" marT="9525" marB="0" anchor="ctr">
                    <a:solidFill>
                      <a:schemeClr val="accent2">
                        <a:lumMod val="75000"/>
                      </a:schemeClr>
                    </a:solidFill>
                  </a:tcPr>
                </a:tc>
                <a:tc>
                  <a:txBody>
                    <a:bodyPr/>
                    <a:lstStyle/>
                    <a:p>
                      <a:pPr>
                        <a:lnSpc>
                          <a:spcPct val="200000"/>
                        </a:lnSpc>
                        <a:spcBef>
                          <a:spcPts val="0"/>
                        </a:spcBef>
                      </a:pPr>
                      <a:r>
                        <a:rPr lang="en-US" sz="2400" b="1" dirty="0"/>
                        <a:t>NIKEN</a:t>
                      </a:r>
                    </a:p>
                  </a:txBody>
                  <a:tcPr marL="7144" marR="7144" marT="9525" marB="0" anchor="ctr">
                    <a:solidFill>
                      <a:schemeClr val="accent2">
                        <a:lumMod val="75000"/>
                      </a:schemeClr>
                    </a:solidFill>
                  </a:tcPr>
                </a:tc>
                <a:tc>
                  <a:txBody>
                    <a:bodyPr/>
                    <a:lstStyle/>
                    <a:p>
                      <a:pPr>
                        <a:lnSpc>
                          <a:spcPct val="200000"/>
                        </a:lnSpc>
                        <a:spcBef>
                          <a:spcPts val="0"/>
                        </a:spcBef>
                      </a:pPr>
                      <a:r>
                        <a:rPr lang="en-US" sz="2400" b="1" dirty="0"/>
                        <a:t>0813-6315-5428</a:t>
                      </a:r>
                    </a:p>
                  </a:txBody>
                  <a:tcPr marL="7144" marR="7144" marT="9525" marB="0" anchor="ctr">
                    <a:solidFill>
                      <a:schemeClr val="accent2">
                        <a:lumMod val="75000"/>
                      </a:schemeClr>
                    </a:solidFill>
                  </a:tcPr>
                </a:tc>
                <a:extLst>
                  <a:ext uri="{0D108BD9-81ED-4DB2-BD59-A6C34878D82A}">
                    <a16:rowId xmlns:a16="http://schemas.microsoft.com/office/drawing/2014/main" val="10004"/>
                  </a:ext>
                </a:extLst>
              </a:tr>
            </a:tbl>
          </a:graphicData>
        </a:graphic>
      </p:graphicFrame>
      <p:sp>
        <p:nvSpPr>
          <p:cNvPr id="7" name="Title 1"/>
          <p:cNvSpPr txBox="1">
            <a:spLocks/>
          </p:cNvSpPr>
          <p:nvPr/>
        </p:nvSpPr>
        <p:spPr>
          <a:xfrm>
            <a:off x="1143000" y="657668"/>
            <a:ext cx="6858000" cy="5565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dirty="0" err="1">
                <a:latin typeface="Times New Roman" panose="02020603050405020304" pitchFamily="18" charset="0"/>
                <a:cs typeface="Times New Roman" panose="02020603050405020304" pitchFamily="18" charset="0"/>
              </a:rPr>
              <a:t>Pembagian</a:t>
            </a:r>
            <a:r>
              <a:rPr lang="en-US" sz="4400" b="1" dirty="0">
                <a:latin typeface="Times New Roman" panose="02020603050405020304" pitchFamily="18" charset="0"/>
                <a:cs typeface="Times New Roman" panose="02020603050405020304" pitchFamily="18" charset="0"/>
              </a:rPr>
              <a:t> LO</a:t>
            </a:r>
          </a:p>
        </p:txBody>
      </p:sp>
    </p:spTree>
    <p:extLst>
      <p:ext uri="{BB962C8B-B14F-4D97-AF65-F5344CB8AC3E}">
        <p14:creationId xmlns:p14="http://schemas.microsoft.com/office/powerpoint/2010/main" val="33821838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ID" sz="3600" b="1" dirty="0"/>
          </a:p>
          <a:p>
            <a:pPr algn="ctr">
              <a:buNone/>
            </a:pPr>
            <a:endParaRPr lang="en-ID" sz="3600" b="1" dirty="0"/>
          </a:p>
          <a:p>
            <a:pPr algn="ctr">
              <a:buNone/>
            </a:pPr>
            <a:r>
              <a:rPr lang="en-ID" sz="5400" b="1" dirty="0"/>
              <a:t>TERIMA KASIH </a:t>
            </a:r>
            <a:endParaRPr lang="en-US" sz="5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0" y="0"/>
            <a:ext cx="9286907" cy="6858000"/>
          </a:xfrm>
          <a:prstGeom prst="rect">
            <a:avLst/>
          </a:prstGeom>
        </p:spPr>
      </p:pic>
      <p:sp>
        <p:nvSpPr>
          <p:cNvPr id="10" name="Rectangle 9"/>
          <p:cNvSpPr/>
          <p:nvPr/>
        </p:nvSpPr>
        <p:spPr>
          <a:xfrm>
            <a:off x="428596" y="1214423"/>
            <a:ext cx="8715404" cy="461665"/>
          </a:xfrm>
          <a:prstGeom prst="rect">
            <a:avLst/>
          </a:prstGeom>
        </p:spPr>
        <p:txBody>
          <a:bodyPr wrap="square">
            <a:spAutoFit/>
          </a:bodyPr>
          <a:lstStyle/>
          <a:p>
            <a:pPr algn="just"/>
            <a:r>
              <a:rPr lang="en-US" altLang="zh-CN" sz="2400" b="1" dirty="0"/>
              <a:t> </a:t>
            </a:r>
            <a:endParaRPr lang="en-US" sz="2400" dirty="0"/>
          </a:p>
        </p:txBody>
      </p:sp>
      <p:sp>
        <p:nvSpPr>
          <p:cNvPr id="11" name="Rectangle 10"/>
          <p:cNvSpPr/>
          <p:nvPr/>
        </p:nvSpPr>
        <p:spPr>
          <a:xfrm>
            <a:off x="2285984" y="4000504"/>
            <a:ext cx="5857900" cy="400110"/>
          </a:xfrm>
          <a:prstGeom prst="rect">
            <a:avLst/>
          </a:prstGeom>
        </p:spPr>
        <p:txBody>
          <a:bodyPr wrap="square">
            <a:spAutoFit/>
          </a:bodyPr>
          <a:lstStyle/>
          <a:p>
            <a:pPr algn="ctr"/>
            <a:endParaRPr lang="en-US" sz="2000" dirty="0">
              <a:latin typeface="Calibri" panose="020F0502020204030204" pitchFamily="34" charset="0"/>
              <a:cs typeface="Calibri" panose="020F0502020204030204" pitchFamily="34" charset="0"/>
            </a:endParaRPr>
          </a:p>
        </p:txBody>
      </p:sp>
      <p:sp>
        <p:nvSpPr>
          <p:cNvPr id="12" name="TextBox 11"/>
          <p:cNvSpPr txBox="1"/>
          <p:nvPr/>
        </p:nvSpPr>
        <p:spPr>
          <a:xfrm>
            <a:off x="1500166" y="785795"/>
            <a:ext cx="7643834" cy="4385816"/>
          </a:xfrm>
          <a:prstGeom prst="rect">
            <a:avLst/>
          </a:prstGeom>
          <a:noFill/>
        </p:spPr>
        <p:txBody>
          <a:bodyPr wrap="square" rtlCol="0">
            <a:spAutoFit/>
          </a:bodyPr>
          <a:lstStyle/>
          <a:p>
            <a:pPr algn="just">
              <a:lnSpc>
                <a:spcPct val="150000"/>
              </a:lnSpc>
            </a:pPr>
            <a:r>
              <a:rPr lang="id-ID" b="1" dirty="0"/>
              <a:t>e. Peserta selanjutnya melakukan pembayaran biaya lomba maksimal 24 jam setelah menda patkan kode unik.</a:t>
            </a:r>
          </a:p>
          <a:p>
            <a:pPr algn="just">
              <a:lnSpc>
                <a:spcPct val="150000"/>
              </a:lnSpc>
            </a:pPr>
            <a:r>
              <a:rPr lang="id-ID" b="1" dirty="0"/>
              <a:t> f. Peserta melakukan Pembayaran yang dapat dilakukan melalui transfer. </a:t>
            </a:r>
          </a:p>
          <a:p>
            <a:pPr algn="just">
              <a:lnSpc>
                <a:spcPct val="150000"/>
              </a:lnSpc>
            </a:pPr>
            <a:r>
              <a:rPr lang="id-ID" b="1" dirty="0"/>
              <a:t>Nomor rekening : 0805691196-IDR (BNI Syariah) </a:t>
            </a:r>
          </a:p>
          <a:p>
            <a:pPr algn="just">
              <a:lnSpc>
                <a:spcPct val="150000"/>
              </a:lnSpc>
            </a:pPr>
            <a:r>
              <a:rPr lang="id-ID" b="1" dirty="0"/>
              <a:t>Nama : LUTFI FARAH   AFIFAH</a:t>
            </a:r>
          </a:p>
          <a:p>
            <a:pPr algn="just">
              <a:lnSpc>
                <a:spcPct val="150000"/>
              </a:lnSpc>
            </a:pPr>
            <a:r>
              <a:rPr lang="id-ID" b="1" dirty="0"/>
              <a:t>g. Peserta akan mengirimkan bukti pembayaran dalam bentuk foto/scan kepada narahubung pendaftaran. </a:t>
            </a:r>
          </a:p>
          <a:p>
            <a:pPr algn="just">
              <a:lnSpc>
                <a:spcPct val="150000"/>
              </a:lnSpc>
            </a:pPr>
            <a:r>
              <a:rPr lang="id-ID" b="1" dirty="0"/>
              <a:t>h. Peserta akan mendapat formulir khusus untuk pengisian data peserta lomba yang didapat setelah melakukan pembayaran. </a:t>
            </a:r>
          </a:p>
          <a:p>
            <a:endParaRPr lang="id-ID" dirty="0"/>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US" dirty="0"/>
          </a:p>
        </p:txBody>
      </p:sp>
      <p:sp>
        <p:nvSpPr>
          <p:cNvPr id="3" name="Content Placeholder 2"/>
          <p:cNvSpPr>
            <a:spLocks noGrp="1"/>
          </p:cNvSpPr>
          <p:nvPr>
            <p:ph idx="1"/>
          </p:nvPr>
        </p:nvSpPr>
        <p:spPr>
          <a:xfrm>
            <a:off x="928662" y="571480"/>
            <a:ext cx="8215338" cy="5286412"/>
          </a:xfrm>
        </p:spPr>
        <p:txBody>
          <a:bodyPr>
            <a:noAutofit/>
          </a:bodyPr>
          <a:lstStyle/>
          <a:p>
            <a:pPr>
              <a:lnSpc>
                <a:spcPct val="170000"/>
              </a:lnSpc>
              <a:buNone/>
            </a:pPr>
            <a:r>
              <a:rPr lang="id-ID" sz="1800" b="1" dirty="0"/>
              <a:t>i. Formulir  peserta lomba dikumpulkan pada saat Technical Meeting (TM) dalam  bentuk hardfile (Print). </a:t>
            </a:r>
          </a:p>
          <a:p>
            <a:pPr>
              <a:lnSpc>
                <a:spcPct val="170000"/>
              </a:lnSpc>
              <a:buNone/>
            </a:pPr>
            <a:r>
              <a:rPr lang="en-ID" sz="1800" b="1" dirty="0"/>
              <a:t>	</a:t>
            </a:r>
            <a:r>
              <a:rPr lang="id-ID" sz="1800" b="1" dirty="0"/>
              <a:t>-  Registrasi ulang dilakukan pada hari Kamis, 12 Desember 2019 untuk KSR dan registrasi di Student Center UNS. Syarat-syarat registrasi sebagai berikut: </a:t>
            </a:r>
          </a:p>
          <a:p>
            <a:pPr algn="just">
              <a:lnSpc>
                <a:spcPct val="170000"/>
              </a:lnSpc>
              <a:buNone/>
            </a:pPr>
            <a:r>
              <a:rPr lang="id-ID" sz="1800" b="1" dirty="0"/>
              <a:t>	a. Formulir   pendaftaran yang telah diisi </a:t>
            </a:r>
          </a:p>
          <a:p>
            <a:pPr algn="just">
              <a:lnSpc>
                <a:spcPct val="170000"/>
              </a:lnSpc>
              <a:buNone/>
            </a:pPr>
            <a:r>
              <a:rPr lang="id-ID" sz="1800" b="1" dirty="0"/>
              <a:t>	b. Fotokopi Kartu Tanda Mahasiswa (KTM) untuk kategori KSR PT dan</a:t>
            </a:r>
            <a:r>
              <a:rPr lang="en-ID" sz="1800" b="1" dirty="0"/>
              <a:t> f</a:t>
            </a:r>
            <a:r>
              <a:rPr lang="id-ID" sz="1800" b="1" dirty="0"/>
              <a:t>otokopi Kartu Tanda Penduduk (KTP) untuk kategori KSR  PT dan Markas </a:t>
            </a:r>
            <a:endParaRPr lang="en-ID" sz="1800" b="1" dirty="0"/>
          </a:p>
          <a:p>
            <a:pPr algn="just">
              <a:lnSpc>
                <a:spcPct val="170000"/>
              </a:lnSpc>
              <a:buNone/>
            </a:pPr>
            <a:r>
              <a:rPr lang="en-ID" sz="1800" b="1" dirty="0"/>
              <a:t>	c</a:t>
            </a:r>
            <a:r>
              <a:rPr lang="id-ID" sz="1800" b="1" dirty="0"/>
              <a:t>. Fotokopi Kartu Tanda Anggota (KTA) PMI untuk KSR</a:t>
            </a:r>
          </a:p>
          <a:p>
            <a:pPr algn="just">
              <a:lnSpc>
                <a:spcPct val="170000"/>
              </a:lnSpc>
              <a:buNone/>
            </a:pPr>
            <a:r>
              <a:rPr lang="id-ID" sz="1800" b="1" dirty="0"/>
              <a:t>	</a:t>
            </a:r>
            <a:r>
              <a:rPr lang="en-ID" sz="1800" b="1" dirty="0"/>
              <a:t>d</a:t>
            </a:r>
            <a:r>
              <a:rPr lang="id-ID" sz="1800" b="1" dirty="0"/>
              <a:t>. Foto berwarna peserta 3x4 (3 buah)</a:t>
            </a:r>
          </a:p>
          <a:p>
            <a:pPr>
              <a:lnSpc>
                <a:spcPct val="170000"/>
              </a:lnSpc>
              <a:buNone/>
            </a:pPr>
            <a:r>
              <a:rPr lang="id-ID" sz="1800" b="1" dirty="0"/>
              <a:t>	</a:t>
            </a:r>
            <a:r>
              <a:rPr lang="en-ID" sz="1800" b="1" dirty="0"/>
              <a:t>e.</a:t>
            </a:r>
            <a:r>
              <a:rPr lang="id-ID" sz="1800" b="1" dirty="0"/>
              <a:t> Surat tugas dari rektor/PMI untuk KSR</a:t>
            </a:r>
          </a:p>
          <a:p>
            <a:pPr>
              <a:lnSpc>
                <a:spcPct val="170000"/>
              </a:lnSpc>
              <a:buNone/>
            </a:pPr>
            <a:r>
              <a:rPr lang="id-ID" sz="1800" b="1" dirty="0"/>
              <a:t>	</a:t>
            </a:r>
            <a:r>
              <a:rPr lang="en-ID" sz="1800" b="1" dirty="0"/>
              <a:t>f</a:t>
            </a:r>
            <a:r>
              <a:rPr lang="id-ID" sz="1800" b="1" dirty="0"/>
              <a:t>. Bukti  pembayaran asli</a:t>
            </a:r>
          </a:p>
          <a:p>
            <a:pPr algn="just">
              <a:lnSpc>
                <a:spcPct val="170000"/>
              </a:lnSpc>
            </a:pPr>
            <a:endParaRPr lang="id-ID" sz="1800" b="1" dirty="0"/>
          </a:p>
          <a:p>
            <a:pPr algn="just">
              <a:lnSpc>
                <a:spcPct val="170000"/>
              </a:lnSpc>
            </a:pPr>
            <a:r>
              <a:rPr lang="id-ID" sz="1800" b="1" dirty="0"/>
              <a:t>	</a:t>
            </a:r>
          </a:p>
          <a:p>
            <a:pPr marL="400050" indent="-400050">
              <a:lnSpc>
                <a:spcPct val="170000"/>
              </a:lnSpc>
              <a:buAutoNum type="romanLcPeriod"/>
            </a:pPr>
            <a:endParaRPr lang="id-ID" sz="1800" b="1" dirty="0"/>
          </a:p>
          <a:p>
            <a:pPr>
              <a:lnSpc>
                <a:spcPct val="170000"/>
              </a:lnSpc>
            </a:pPr>
            <a:endParaRPr lang="id-ID" sz="1800" b="1" dirty="0"/>
          </a:p>
          <a:p>
            <a:pPr>
              <a:lnSpc>
                <a:spcPct val="170000"/>
              </a:lnSpc>
              <a:buNone/>
            </a:pPr>
            <a:endParaRPr lang="en-US" sz="1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2" name="Rectangle 11"/>
          <p:cNvSpPr/>
          <p:nvPr/>
        </p:nvSpPr>
        <p:spPr>
          <a:xfrm>
            <a:off x="1571604" y="428604"/>
            <a:ext cx="7358114" cy="6324808"/>
          </a:xfrm>
          <a:prstGeom prst="rect">
            <a:avLst/>
          </a:prstGeom>
        </p:spPr>
        <p:txBody>
          <a:bodyPr wrap="square">
            <a:spAutoFit/>
          </a:bodyPr>
          <a:lstStyle/>
          <a:p>
            <a:pPr algn="just"/>
            <a:endParaRPr lang="id-ID" dirty="0"/>
          </a:p>
          <a:p>
            <a:pPr algn="just">
              <a:lnSpc>
                <a:spcPct val="150000"/>
              </a:lnSpc>
            </a:pPr>
            <a:r>
              <a:rPr lang="id-ID" b="1" dirty="0"/>
              <a:t>Kontribusi Peserta</a:t>
            </a:r>
          </a:p>
          <a:p>
            <a:pPr algn="just">
              <a:lnSpc>
                <a:spcPct val="150000"/>
              </a:lnSpc>
            </a:pPr>
            <a:r>
              <a:rPr lang="id-ID" b="1" dirty="0"/>
              <a:t>KSR</a:t>
            </a:r>
          </a:p>
          <a:p>
            <a:pPr algn="just">
              <a:lnSpc>
                <a:spcPct val="150000"/>
              </a:lnSpc>
            </a:pPr>
            <a:r>
              <a:rPr lang="id-ID" b="1" dirty="0"/>
              <a:t>Paket 1 Rp 900.000,- Fasilitas: - Makan 9x untuk peserta (Kamis malam, Jumat 3x, Sabtu 3x, Minggu 2x), Coffeebreak untuk peserta Workshop Pemetaan ,Buku Panduan Workshop Pemetaan , Sertifikat Peserta - Co-Card Peserta dan 1 Officia</a:t>
            </a:r>
            <a:r>
              <a:rPr lang="en-ID" b="1" dirty="0"/>
              <a:t>l</a:t>
            </a:r>
            <a:r>
              <a:rPr lang="id-ID" b="1" dirty="0"/>
              <a:t>, Seminar Kit Peserta</a:t>
            </a:r>
            <a:r>
              <a:rPr lang="en-ID" b="1" dirty="0"/>
              <a:t>, </a:t>
            </a:r>
            <a:r>
              <a:rPr lang="id-ID" b="1" dirty="0"/>
              <a:t>Souvenir Kontingen.</a:t>
            </a:r>
            <a:endParaRPr lang="en-ID" b="1" dirty="0"/>
          </a:p>
          <a:p>
            <a:pPr algn="just">
              <a:lnSpc>
                <a:spcPct val="150000"/>
              </a:lnSpc>
            </a:pPr>
            <a:endParaRPr lang="en-ID" b="1" dirty="0"/>
          </a:p>
          <a:p>
            <a:pPr algn="just">
              <a:lnSpc>
                <a:spcPct val="150000"/>
              </a:lnSpc>
            </a:pPr>
            <a:r>
              <a:rPr lang="id-ID" b="1" dirty="0"/>
              <a:t>Paket 2 Rp 600.000,- Fasilitas: - Makan 5x untuk peserta (Jumat 3x, Sabtu 2x) ,Coffeebreak untuk peserta Workshop Pemetaan, Buku Panduan Workshop Pemetaan,</a:t>
            </a:r>
            <a:r>
              <a:rPr lang="en-ID" b="1" dirty="0"/>
              <a:t> </a:t>
            </a:r>
            <a:r>
              <a:rPr lang="id-ID" b="1" dirty="0"/>
              <a:t>Sertifikat Peserta, Co-Card Peserta dan 1 Official</a:t>
            </a:r>
            <a:r>
              <a:rPr lang="en-ID" b="1" dirty="0"/>
              <a:t>, </a:t>
            </a:r>
            <a:r>
              <a:rPr lang="id-ID" b="1" dirty="0"/>
              <a:t>Seminar Kit Peserta, Souvenir Kontingen</a:t>
            </a:r>
          </a:p>
          <a:p>
            <a:pPr algn="just">
              <a:lnSpc>
                <a:spcPct val="150000"/>
              </a:lnSpc>
            </a:pPr>
            <a:endParaRPr lang="id-ID" b="1" dirty="0"/>
          </a:p>
          <a:p>
            <a:pPr algn="just">
              <a:lnSpc>
                <a:spcPct val="150000"/>
              </a:lnSpc>
            </a:pPr>
            <a:endParaRPr lang="id-ID" b="1" dirty="0"/>
          </a:p>
          <a:p>
            <a:pPr algn="just"/>
            <a:endParaRPr lang="id-ID" dirty="0"/>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endParaRPr lang="id-ID"/>
          </a:p>
        </p:txBody>
      </p:sp>
      <p:sp>
        <p:nvSpPr>
          <p:cNvPr id="1048587" name="Rectangle 2"/>
          <p:cNvSpPr/>
          <p:nvPr/>
        </p:nvSpPr>
        <p:spPr>
          <a:xfrm>
            <a:off x="500034" y="779702"/>
            <a:ext cx="8643966" cy="6863417"/>
          </a:xfrm>
          <a:prstGeom prst="rect">
            <a:avLst/>
          </a:prstGeom>
        </p:spPr>
        <p:txBody>
          <a:bodyPr wrap="square">
            <a:spAutoFit/>
          </a:bodyPr>
          <a:lstStyle/>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a:p>
            <a:pPr algn="ctr"/>
            <a:endParaRPr lang="id-ID" altLang="zh-CN" sz="4000" b="1" dirty="0"/>
          </a:p>
        </p:txBody>
      </p:sp>
      <p:sp>
        <p:nvSpPr>
          <p:cNvPr id="1048588" name="Rectangle 5"/>
          <p:cNvSpPr/>
          <p:nvPr/>
        </p:nvSpPr>
        <p:spPr>
          <a:xfrm>
            <a:off x="1071538" y="2071678"/>
            <a:ext cx="7318881" cy="464871"/>
          </a:xfrm>
          <a:prstGeom prst="rect">
            <a:avLst/>
          </a:prstGeom>
        </p:spPr>
        <p:txBody>
          <a:bodyPr wrap="square">
            <a:spAutoFit/>
          </a:bodyPr>
          <a:lstStyle/>
          <a:p>
            <a:pPr lvl="0" algn="just">
              <a:lnSpc>
                <a:spcPct val="150000"/>
              </a:lnSpc>
            </a:pPr>
            <a:endParaRPr lang="en-US" b="1" dirty="0"/>
          </a:p>
        </p:txBody>
      </p:sp>
      <p:sp>
        <p:nvSpPr>
          <p:cNvPr id="6" name="Rectangle 5"/>
          <p:cNvSpPr/>
          <p:nvPr/>
        </p:nvSpPr>
        <p:spPr>
          <a:xfrm>
            <a:off x="1928794" y="4286256"/>
            <a:ext cx="6000776" cy="1015663"/>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VOLUNTEER WEEK AND YOUTH</a:t>
            </a:r>
            <a:r>
              <a:rPr lang="id-ID" sz="2000" dirty="0">
                <a:latin typeface="Calibri" panose="020F0502020204030204" pitchFamily="34" charset="0"/>
                <a:cs typeface="Calibri" panose="020F0502020204030204" pitchFamily="34" charset="0"/>
              </a:rPr>
              <a:t> VOLUNTEER</a:t>
            </a:r>
            <a:r>
              <a:rPr lang="en-US" sz="2000" dirty="0">
                <a:latin typeface="Calibri" panose="020F0502020204030204" pitchFamily="34" charset="0"/>
                <a:cs typeface="Calibri" panose="020F0502020204030204" pitchFamily="34" charset="0"/>
              </a:rPr>
              <a:t> COMPETITION 7</a:t>
            </a:r>
          </a:p>
          <a:p>
            <a:pPr algn="ctr"/>
            <a:r>
              <a:rPr lang="en-US" sz="2000" dirty="0">
                <a:latin typeface="Calibri" panose="020F0502020204030204" pitchFamily="34" charset="0"/>
                <a:cs typeface="Calibri" panose="020F0502020204030204" pitchFamily="34" charset="0"/>
              </a:rPr>
              <a:t>12-15 DESESMBER 2019</a:t>
            </a:r>
          </a:p>
        </p:txBody>
      </p:sp>
      <p:pic>
        <p:nvPicPr>
          <p:cNvPr id="9" name="Content Placeholder 8" descr="WhatsApp Image 2019-11-11 at 05.44.10.jpeg"/>
          <p:cNvPicPr>
            <a:picLocks noGrp="1" noChangeAspect="1"/>
          </p:cNvPicPr>
          <p:nvPr>
            <p:ph idx="1"/>
          </p:nvPr>
        </p:nvPicPr>
        <p:blipFill>
          <a:blip r:embed="rId2"/>
          <a:stretch>
            <a:fillRect/>
          </a:stretch>
        </p:blipFill>
        <p:spPr>
          <a:xfrm>
            <a:off x="1" y="0"/>
            <a:ext cx="9286907" cy="6858000"/>
          </a:xfrm>
          <a:prstGeom prst="rect">
            <a:avLst/>
          </a:prstGeom>
        </p:spPr>
      </p:pic>
      <p:sp>
        <p:nvSpPr>
          <p:cNvPr id="10" name="Rectangle 9"/>
          <p:cNvSpPr/>
          <p:nvPr/>
        </p:nvSpPr>
        <p:spPr>
          <a:xfrm>
            <a:off x="1785918" y="1214422"/>
            <a:ext cx="6858048" cy="461665"/>
          </a:xfrm>
          <a:prstGeom prst="rect">
            <a:avLst/>
          </a:prstGeom>
        </p:spPr>
        <p:txBody>
          <a:bodyPr wrap="square">
            <a:spAutoFit/>
          </a:bodyPr>
          <a:lstStyle/>
          <a:p>
            <a:pPr algn="ctr"/>
            <a:r>
              <a:rPr lang="en-US" altLang="zh-CN" sz="2400" b="1" dirty="0"/>
              <a:t> </a:t>
            </a:r>
            <a:endParaRPr lang="en-US" sz="2400" dirty="0"/>
          </a:p>
        </p:txBody>
      </p:sp>
      <p:sp>
        <p:nvSpPr>
          <p:cNvPr id="12" name="Rectangle 11"/>
          <p:cNvSpPr/>
          <p:nvPr/>
        </p:nvSpPr>
        <p:spPr>
          <a:xfrm>
            <a:off x="1357290" y="714356"/>
            <a:ext cx="6929486" cy="707886"/>
          </a:xfrm>
          <a:prstGeom prst="rect">
            <a:avLst/>
          </a:prstGeom>
        </p:spPr>
        <p:txBody>
          <a:bodyPr wrap="square">
            <a:spAutoFit/>
          </a:bodyPr>
          <a:lstStyle/>
          <a:p>
            <a:pPr algn="ctr"/>
            <a:r>
              <a:rPr lang="en-US" altLang="en-US" sz="4000" b="1" dirty="0">
                <a:sym typeface="Arial" charset="0"/>
              </a:rPr>
              <a:t>PELAKSANAAN KEGIATAN VW </a:t>
            </a:r>
            <a:r>
              <a:rPr lang="id-ID" altLang="en-US" sz="4000" b="1" dirty="0">
                <a:sym typeface="Arial" charset="0"/>
              </a:rPr>
              <a:t>7</a:t>
            </a:r>
            <a:r>
              <a:rPr lang="en-US" altLang="zh-CN" sz="4000" b="1" dirty="0"/>
              <a:t> </a:t>
            </a:r>
            <a:endParaRPr lang="en-US" sz="4000" b="1" dirty="0"/>
          </a:p>
        </p:txBody>
      </p:sp>
      <p:sp>
        <p:nvSpPr>
          <p:cNvPr id="13" name="Rectangle 12"/>
          <p:cNvSpPr/>
          <p:nvPr/>
        </p:nvSpPr>
        <p:spPr>
          <a:xfrm>
            <a:off x="642910" y="2000240"/>
            <a:ext cx="8143932" cy="2169825"/>
          </a:xfrm>
          <a:prstGeom prst="rect">
            <a:avLst/>
          </a:prstGeom>
        </p:spPr>
        <p:txBody>
          <a:bodyPr wrap="square">
            <a:spAutoFit/>
          </a:bodyPr>
          <a:lstStyle/>
          <a:p>
            <a:pPr algn="just">
              <a:lnSpc>
                <a:spcPct val="150000"/>
              </a:lnSpc>
              <a:buFontTx/>
              <a:buNone/>
            </a:pPr>
            <a:r>
              <a:rPr lang="en-US" altLang="en-US" b="1" dirty="0" err="1">
                <a:sym typeface="Arial" charset="0"/>
              </a:rPr>
              <a:t>Hari</a:t>
            </a:r>
            <a:r>
              <a:rPr lang="en-US" altLang="en-US" b="1" dirty="0">
                <a:sym typeface="Arial" charset="0"/>
              </a:rPr>
              <a:t>	</a:t>
            </a:r>
            <a:r>
              <a:rPr lang="id-ID" altLang="en-US" b="1" dirty="0">
                <a:sym typeface="Arial" charset="0"/>
              </a:rPr>
              <a:t>	 </a:t>
            </a:r>
            <a:r>
              <a:rPr lang="en-US" altLang="en-US" b="1" dirty="0">
                <a:sym typeface="Arial" charset="0"/>
              </a:rPr>
              <a:t> : </a:t>
            </a:r>
            <a:r>
              <a:rPr lang="id-ID" altLang="en-US" b="1" dirty="0">
                <a:sym typeface="Arial" charset="0"/>
              </a:rPr>
              <a:t>Kamis</a:t>
            </a:r>
            <a:r>
              <a:rPr lang="en-US" altLang="en-US" b="1" dirty="0">
                <a:sym typeface="Arial" charset="0"/>
              </a:rPr>
              <a:t> – </a:t>
            </a:r>
            <a:r>
              <a:rPr lang="en-US" altLang="en-US" b="1" dirty="0" err="1">
                <a:sym typeface="Arial" charset="0"/>
              </a:rPr>
              <a:t>Minggu</a:t>
            </a:r>
            <a:r>
              <a:rPr lang="en-US" altLang="en-US" b="1" dirty="0">
                <a:sym typeface="Arial" charset="0"/>
              </a:rPr>
              <a:t> </a:t>
            </a:r>
            <a:endParaRPr lang="en-US" altLang="en-US" b="1" dirty="0"/>
          </a:p>
          <a:p>
            <a:pPr algn="just">
              <a:lnSpc>
                <a:spcPct val="150000"/>
              </a:lnSpc>
              <a:buFontTx/>
              <a:buNone/>
            </a:pPr>
            <a:r>
              <a:rPr lang="en-US" altLang="en-US" b="1" dirty="0" err="1">
                <a:sym typeface="Arial" charset="0"/>
              </a:rPr>
              <a:t>Tanggal</a:t>
            </a:r>
            <a:r>
              <a:rPr lang="en-US" altLang="en-US" b="1" dirty="0">
                <a:sym typeface="Arial" charset="0"/>
              </a:rPr>
              <a:t>	</a:t>
            </a:r>
            <a:r>
              <a:rPr lang="id-ID" altLang="en-US" b="1" dirty="0">
                <a:sym typeface="Arial" charset="0"/>
              </a:rPr>
              <a:t>	</a:t>
            </a:r>
            <a:r>
              <a:rPr lang="en-US" altLang="en-US" b="1" dirty="0">
                <a:sym typeface="Arial" charset="0"/>
              </a:rPr>
              <a:t>  : </a:t>
            </a:r>
            <a:r>
              <a:rPr lang="id-ID" altLang="en-US" b="1" dirty="0">
                <a:sym typeface="Arial" charset="0"/>
              </a:rPr>
              <a:t>12-15 Desember 2019</a:t>
            </a:r>
            <a:endParaRPr lang="en-US" altLang="en-US" b="1" dirty="0"/>
          </a:p>
          <a:p>
            <a:pPr algn="just">
              <a:lnSpc>
                <a:spcPct val="150000"/>
              </a:lnSpc>
              <a:buFontTx/>
              <a:buNone/>
            </a:pPr>
            <a:r>
              <a:rPr lang="en-US" altLang="en-US" b="1" dirty="0" err="1">
                <a:sym typeface="Arial" charset="0"/>
              </a:rPr>
              <a:t>Tempat</a:t>
            </a:r>
            <a:r>
              <a:rPr lang="en-US" altLang="en-US" b="1" dirty="0">
                <a:sym typeface="Arial" charset="0"/>
              </a:rPr>
              <a:t>	</a:t>
            </a:r>
            <a:r>
              <a:rPr lang="id-ID" altLang="en-US" b="1" dirty="0">
                <a:sym typeface="Arial" charset="0"/>
              </a:rPr>
              <a:t>	</a:t>
            </a:r>
            <a:r>
              <a:rPr lang="en-US" altLang="en-US" b="1" dirty="0">
                <a:sym typeface="Arial" charset="0"/>
              </a:rPr>
              <a:t>  : </a:t>
            </a:r>
            <a:r>
              <a:rPr lang="en-US" altLang="en-US" b="1" dirty="0" err="1">
                <a:sym typeface="Arial" charset="0"/>
              </a:rPr>
              <a:t>Gedung</a:t>
            </a:r>
            <a:r>
              <a:rPr lang="en-US" altLang="en-US" b="1" dirty="0">
                <a:sym typeface="Arial" charset="0"/>
              </a:rPr>
              <a:t> F</a:t>
            </a:r>
            <a:r>
              <a:rPr lang="id-ID" altLang="en-US" b="1" dirty="0">
                <a:sym typeface="Arial" charset="0"/>
              </a:rPr>
              <a:t>akultas Keguruan Ilmu Pendidikan</a:t>
            </a:r>
            <a:r>
              <a:rPr lang="en-US" altLang="en-US" b="1" dirty="0">
                <a:sym typeface="Arial" charset="0"/>
              </a:rPr>
              <a:t> </a:t>
            </a:r>
            <a:r>
              <a:rPr lang="en-US" altLang="en-US" b="1" dirty="0" err="1">
                <a:sym typeface="Arial" charset="0"/>
              </a:rPr>
              <a:t>Kampus</a:t>
            </a:r>
            <a:r>
              <a:rPr lang="en-US" altLang="en-US" b="1" dirty="0">
                <a:sym typeface="Arial" charset="0"/>
              </a:rPr>
              <a:t> UNS </a:t>
            </a:r>
            <a:endParaRPr lang="en-US" altLang="en-US" b="1" dirty="0"/>
          </a:p>
          <a:p>
            <a:pPr algn="just">
              <a:lnSpc>
                <a:spcPct val="150000"/>
              </a:lnSpc>
              <a:buFontTx/>
              <a:buNone/>
            </a:pPr>
            <a:r>
              <a:rPr lang="en-US" altLang="en-US" b="1" dirty="0" err="1">
                <a:sym typeface="Arial" charset="0"/>
              </a:rPr>
              <a:t>Tempat</a:t>
            </a:r>
            <a:r>
              <a:rPr lang="en-US" altLang="en-US" b="1" dirty="0">
                <a:sym typeface="Arial" charset="0"/>
              </a:rPr>
              <a:t> </a:t>
            </a:r>
            <a:r>
              <a:rPr lang="en-US" altLang="en-US" b="1" dirty="0" err="1">
                <a:sym typeface="Arial" charset="0"/>
              </a:rPr>
              <a:t>menginap</a:t>
            </a:r>
            <a:r>
              <a:rPr lang="en-US" altLang="en-US" b="1" dirty="0">
                <a:sym typeface="Arial" charset="0"/>
              </a:rPr>
              <a:t>	  : </a:t>
            </a:r>
            <a:r>
              <a:rPr lang="en-US" altLang="en-US" b="1" dirty="0" err="1">
                <a:sym typeface="Arial" charset="0"/>
              </a:rPr>
              <a:t>Gedung</a:t>
            </a:r>
            <a:r>
              <a:rPr lang="en-US" altLang="en-US" b="1" dirty="0">
                <a:sym typeface="Arial" charset="0"/>
              </a:rPr>
              <a:t> F</a:t>
            </a:r>
            <a:r>
              <a:rPr lang="id-ID" altLang="en-US" b="1" dirty="0">
                <a:sym typeface="Arial" charset="0"/>
              </a:rPr>
              <a:t>akultas Keguruan Ilmu Pendidikan</a:t>
            </a:r>
            <a:r>
              <a:rPr lang="en-US" altLang="en-US" b="1" dirty="0">
                <a:sym typeface="Arial" charset="0"/>
              </a:rPr>
              <a:t> </a:t>
            </a:r>
            <a:r>
              <a:rPr lang="en-US" altLang="en-US" b="1" dirty="0" err="1">
                <a:sym typeface="Arial" charset="0"/>
              </a:rPr>
              <a:t>Kampus</a:t>
            </a:r>
            <a:r>
              <a:rPr lang="en-US" altLang="en-US" b="1" dirty="0">
                <a:sym typeface="Arial" charset="0"/>
              </a:rPr>
              <a:t> UNS</a:t>
            </a:r>
            <a:endParaRPr lang="en-US" altLang="en-US" b="1" dirty="0"/>
          </a:p>
          <a:p>
            <a:pPr lvl="0" algn="just">
              <a:lnSpc>
                <a:spcPct val="150000"/>
              </a:lnSpc>
            </a:pPr>
            <a:endParaRPr lang="en-US" b="1"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816</TotalTime>
  <Words>4379</Words>
  <Application>Microsoft Office PowerPoint</Application>
  <PresentationFormat>On-screen Show (4:3)</PresentationFormat>
  <Paragraphs>707</Paragraphs>
  <Slides>59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Arial</vt:lpstr>
      <vt:lpstr>Calibri</vt:lpstr>
      <vt:lpstr>Calibri Light</vt:lpstr>
      <vt:lpstr>Monotype Corsiva</vt:lpstr>
      <vt:lpstr>Times New Roman</vt:lpstr>
      <vt:lpstr>Trebuchet MS</vt:lpstr>
      <vt:lpstr>Office Theme</vt:lpstr>
      <vt:lpstr> </vt:lpstr>
      <vt:lpstr>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PETUNJUK TEKNIS PELAKSANAAN LOMBA Pertolongan Pertama Korban Banyak (PPKB) Volunteer Week and Youth Volunteer Competition 7 </vt:lpstr>
      <vt:lpstr>Pertolongan Pertama Korban Banyak (PPKB)</vt:lpstr>
      <vt:lpstr>PowerPoint Presentation</vt:lpstr>
      <vt:lpstr>PowerPoint Presentation</vt:lpstr>
      <vt:lpstr>PowerPoint Presentation</vt:lpstr>
      <vt:lpstr>PowerPoint Presentation</vt:lpstr>
      <vt:lpstr>5. Lomba Karya Tulis Ilmiah dilaksanakan dalam 2 tahap : a. Tahap Seleksi Berkas  1. Peserta diperbolehkan mengirim maksimal 2 karya tulis ilmiah.  2. Pengumpulan berkas LKTI dalam bentuk hardfile dan softfile.  3. Pengumpulan berkas LKTI dalam bentuk hardfile dapat dikrimkan ke alamat markas KSR PMI Unit UNS, yaitu Markas KSR PMI Unit UNS, Gedung GRHA UKM UNS lantai 1, Jalan Ir. Sutami  no. 36A, Jebes, Surakarta, kode pos 57126 dan dilakukan maksimal Sabtu, 7 Desember 2019 pukul 23.59 dalam bentuk 2 rangkap dimasukan ke map coklat dan dituliskan nama kontingen di sudut kanan atas. </vt:lpstr>
      <vt:lpstr>4. Format Karya Tulis Ilmiah dan aspek penilaian dapat diunduh melalui laman web KSR PMI Unit UNS ksrpmi.uns.ac.id. Pada sistematika bagian metode penulisan terdiri dari uraian jenis penelitian (research) dan metode penelitian. 5. Pengumpulan berkas LKTI dalam bentuk softfile (PDF) dilakukan maksimal pada Minggu, 8 Desember 2019 pukul 23.59 ke email volunteerweek7@gmail.com.  6. Pengumpulan hardfile dan softfile yang tidak pada waktunya akan didiskualifikasi.  7. Berkas yang dikumpulkan akan melalui proses seleksi berkas dan akan diambil 10 karya terbaik dan akan maju kebabak presentasi.  8. Sepuluh karya terbaik akan diumumkan pada Kamis, 12 Desember 2019 dilokasi perlombaan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PETUNJUK TEKNIS PELAKSANAAN LOMBA  DESAIN INFOGRAFIS KEPALANGMERAHAN Volunteer Week and Youth Volunteer Competition 7 </vt:lpstr>
      <vt:lpstr>PowerPoint Presentation</vt:lpstr>
      <vt:lpstr>PowerPoint Presentation</vt:lpstr>
      <vt:lpstr>PowerPoint Presentation</vt:lpstr>
      <vt:lpstr>PowerPoint Presentation</vt:lpstr>
      <vt:lpstr>Pembagian Tema Desain Infografis</vt:lpstr>
      <vt:lpstr>Pembagian Tema Desain Infografis</vt:lpstr>
      <vt:lpstr>    Pembagian Tema Desain Infografis</vt:lpstr>
      <vt:lpstr>Pembagian Tema Desain Infografis</vt:lpstr>
      <vt:lpstr>LO FORKOM KSR Volunteer Week 7</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Lomba Desain Alat Filtrasi Air</dc:title>
  <dc:creator>user</dc:creator>
  <cp:lastModifiedBy>KSR PMI Unit UNS</cp:lastModifiedBy>
  <cp:revision>33</cp:revision>
  <dcterms:created xsi:type="dcterms:W3CDTF">2019-10-24T18:33:07Z</dcterms:created>
  <dcterms:modified xsi:type="dcterms:W3CDTF">2019-11-25T14:21:41Z</dcterms:modified>
</cp:coreProperties>
</file>