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type="screen4x3" cy="6858000" cx="9144000"/>
  <p:notesSz cx="6858000" cy="9313862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39" autoAdjust="0"/>
    <p:restoredTop sz="94807" autoAdjust="0"/>
  </p:normalViewPr>
  <p:slideViewPr>
    <p:cSldViewPr showGuides="0" snapToGrid="1" snapToObjects="0">
      <p:cViewPr varScale="1">
        <p:scale>
          <a:sx n="66" d="100"/>
          <a:sy n="66" d="100"/>
        </p:scale>
        <p:origin x="-1416" y="-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3" name=""/>
          <p:cNvSpPr/>
          <p:nvPr>
            <p:ph type="hdr" sz="quarter" idx="0"/>
          </p:nvPr>
        </p:nvSpPr>
        <p:spPr>
          <a:xfrm rot="0">
            <a:off x="0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endParaRPr altLang="en-US" sz="1200" lang="zh-CN"/>
          </a:p>
        </p:txBody>
      </p:sp>
      <p:sp>
        <p:nvSpPr>
          <p:cNvPr id="1048664" name=""/>
          <p:cNvSpPr/>
          <p:nvPr>
            <p:ph type="dt" sz="quarter" idx="1"/>
          </p:nvPr>
        </p:nvSpPr>
        <p:spPr>
          <a:xfrm rot="0">
            <a:off x="3884612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algn="r" lvl="0"/>
            <a:fld id="{566ABCEB-ACFC-4714-9973-3DA970169C29}" type="datetime1">
              <a:rPr altLang="en-US" sz="1200" lang="zh-CN"/>
              <a:pPr algn="r" lvl="0"/>
            </a:fld>
            <a:endParaRPr altLang="en-US" sz="1200" lang="zh-CN"/>
          </a:p>
        </p:txBody>
      </p:sp>
      <p:sp>
        <p:nvSpPr>
          <p:cNvPr id="1048665" name=""/>
          <p:cNvSpPr/>
          <p:nvPr>
            <p:ph type="ftr" sz="quarter" idx="2"/>
          </p:nvPr>
        </p:nvSpPr>
        <p:spPr>
          <a:xfrm rot="0">
            <a:off x="0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lvl="0"/>
            <a:endParaRPr altLang="en-US" sz="1200" lang="zh-CN"/>
          </a:p>
        </p:txBody>
      </p:sp>
      <p:sp>
        <p:nvSpPr>
          <p:cNvPr id="1048666" name=""/>
          <p:cNvSpPr/>
          <p:nvPr>
            <p:ph type="sldNum" sz="quarter" idx="3"/>
          </p:nvPr>
        </p:nvSpPr>
        <p:spPr>
          <a:xfrm rot="0">
            <a:off x="3884612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algn="r" lvl="0"/>
            <a:fld id="{566ABCEB-ACFC-4714-9973-3DA970169C29}" type="slidenum">
              <a:rPr altLang="en-US" sz="1200" lang="zh-CN"/>
              <a:pPr algn="r" lvl="0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7" name=""/>
          <p:cNvSpPr/>
          <p:nvPr>
            <p:ph type="hdr" sz="quarter" idx="0"/>
          </p:nvPr>
        </p:nvSpPr>
        <p:spPr>
          <a:xfrm rot="0">
            <a:off x="0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eaLnBrk="1" hangingPunct="1" latinLnBrk="1" lvl="0"/>
            <a:endParaRPr altLang="en-US" sz="1200" lang="zh-CN"/>
          </a:p>
        </p:txBody>
      </p:sp>
      <p:sp>
        <p:nvSpPr>
          <p:cNvPr id="1048658" name=""/>
          <p:cNvSpPr/>
          <p:nvPr>
            <p:ph type="dt" sz="full" idx="1"/>
          </p:nvPr>
        </p:nvSpPr>
        <p:spPr>
          <a:xfrm rot="0">
            <a:off x="3884612" y="0"/>
            <a:ext cx="2971800" cy="465137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algn="r" eaLnBrk="1" hangingPunct="1" latinLnBrk="1" lvl="0"/>
            <a:fld id="{566ABCEB-ACFC-4714-9973-3DA970169C29}" type="datetime1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  <p:sp>
        <p:nvSpPr>
          <p:cNvPr id="1048659" name=""/>
          <p:cNvSpPr/>
          <p:nvPr>
            <p:ph type="sldImg" sz="full" idx="2"/>
          </p:nvPr>
        </p:nvSpPr>
        <p:spPr>
          <a:xfrm rot="0">
            <a:off x="1101725" y="698500"/>
            <a:ext cx="4654550" cy="34925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/>
          <a:p/>
        </p:txBody>
      </p:sp>
      <p:sp>
        <p:nvSpPr>
          <p:cNvPr id="1048660" name=""/>
          <p:cNvSpPr/>
          <p:nvPr>
            <p:ph type="body" sz="quarter" idx="3"/>
          </p:nvPr>
        </p:nvSpPr>
        <p:spPr>
          <a:xfrm rot="0">
            <a:off x="685800" y="4424362"/>
            <a:ext cx="5486400" cy="4191000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zh-CN"/>
              <a:t>Click to edit Master text styles</a:t>
            </a:r>
          </a:p>
          <a:p>
            <a:pPr lvl="1"/>
            <a:r>
              <a:rPr altLang="en-US" lang="zh-CN"/>
              <a:t>Second level</a:t>
            </a:r>
          </a:p>
          <a:p>
            <a:pPr lvl="2"/>
            <a:r>
              <a:rPr altLang="en-US" lang="zh-CN"/>
              <a:t>Third level</a:t>
            </a:r>
          </a:p>
          <a:p>
            <a:pPr lvl="3"/>
            <a:r>
              <a:rPr altLang="en-US" lang="zh-CN"/>
              <a:t>Fourth level</a:t>
            </a:r>
          </a:p>
          <a:p>
            <a:pPr lvl="4"/>
            <a:r>
              <a:rPr altLang="en-US" lang="zh-CN"/>
              <a:t>Fifth level</a:t>
            </a:r>
          </a:p>
        </p:txBody>
      </p:sp>
      <p:sp>
        <p:nvSpPr>
          <p:cNvPr id="1048661" name=""/>
          <p:cNvSpPr/>
          <p:nvPr>
            <p:ph type="ftr" sz="quarter" idx="4"/>
          </p:nvPr>
        </p:nvSpPr>
        <p:spPr>
          <a:xfrm rot="0">
            <a:off x="0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eaLnBrk="1" hangingPunct="1" latinLnBrk="1" lvl="0"/>
            <a:endParaRPr altLang="en-US" sz="1200" lang="zh-CN"/>
          </a:p>
        </p:txBody>
      </p:sp>
      <p:sp>
        <p:nvSpPr>
          <p:cNvPr id="1048662" name=""/>
          <p:cNvSpPr/>
          <p:nvPr>
            <p:ph type="sldNum" sz="quarter" idx="5"/>
          </p:nvPr>
        </p:nvSpPr>
        <p:spPr>
          <a:xfrm rot="0">
            <a:off x="3884612" y="8847138"/>
            <a:ext cx="2971800" cy="465137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91" name="" descr="pmi bar crop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23334" b="1790"/>
          <a:stretch>
            <a:fillRect/>
          </a:stretch>
        </p:blipFill>
        <p:spPr>
          <a:xfrm rot="0">
            <a:off x="0" y="0"/>
            <a:ext cx="9144000" cy="914400"/>
          </a:xfrm>
          <a:prstGeom prst="rect"/>
          <a:noFill/>
          <a:ln>
            <a:noFill/>
          </a:ln>
        </p:spPr>
      </p:pic>
      <p:sp>
        <p:nvSpPr>
          <p:cNvPr id="1048601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02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03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FontTx/>
              <a:buNone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49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50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9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3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31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585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44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45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13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14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0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21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22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25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26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33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34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55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56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sz="3200" i="0" kern="0" kumimoji="0" lang="en-US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640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rebuchet MS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rebuchet MS" pitchFamily="34" charset="0"/>
              </a:rPr>
              <a:pPr algn="r" eaLnBrk="1" hangingPunct="1" latinLnBrk="1" lvl="0"/>
            </a:fld>
            <a:endParaRPr altLang="en-US" sz="1400" lang="en-US">
              <a:latin typeface="Trebuchet MS" pitchFamily="34" charset="0"/>
            </a:endParaRPr>
          </a:p>
        </p:txBody>
      </p:sp>
      <p:pic>
        <p:nvPicPr>
          <p:cNvPr id="2097152" name="" descr="pmi bar crop"/>
          <p:cNvPicPr>
            <a:picLocks/>
          </p:cNvPicPr>
          <p:nvPr/>
        </p:nvPicPr>
        <p:blipFill>
          <a:blip xmlns:r="http://schemas.openxmlformats.org/officeDocument/2006/relationships" r:embed="rId12"/>
          <a:srcRect l="0" t="0" r="24167" b="14067"/>
          <a:stretch>
            <a:fillRect/>
          </a:stretch>
        </p:blipFill>
        <p:spPr>
          <a:xfrm rot="0">
            <a:off x="0" y="0"/>
            <a:ext cx="9144000" cy="301625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1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7" name=""/>
          <p:cNvSpPr/>
          <p:nvPr>
            <p:ph type="title" sz="full" idx="0"/>
          </p:nvPr>
        </p:nvSpPr>
        <p:spPr>
          <a:xfrm rot="0">
            <a:off x="304800" y="533400"/>
            <a:ext cx="8401050" cy="12192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4800" lang="zh-CN"/>
              <a:t>PETUNJUK TEKNIS</a:t>
            </a:r>
            <a:br/>
            <a:r>
              <a:rPr altLang="en-US" b="1" sz="4800" lang="en-US"/>
              <a:t>LOMBA</a:t>
            </a:r>
          </a:p>
        </p:txBody>
      </p:sp>
      <p:pic>
        <p:nvPicPr>
          <p:cNvPr id="209718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128712" y="3276600"/>
            <a:ext cx="6945312" cy="3429000"/>
          </a:xfrm>
          <a:prstGeom prst="rect"/>
          <a:noFill/>
          <a:ln>
            <a:noFill/>
          </a:ln>
        </p:spPr>
      </p:pic>
      <p:sp>
        <p:nvSpPr>
          <p:cNvPr id="1048598" name=""/>
          <p:cNvSpPr txBox="1"/>
          <p:nvPr/>
        </p:nvSpPr>
        <p:spPr>
          <a:xfrm rot="0">
            <a:off x="685800" y="2130425"/>
            <a:ext cx="7772400" cy="14700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altLang="en-US" sz="2600" lang="en-US">
                <a:solidFill>
                  <a:schemeClr val="lt2"/>
                </a:solidFill>
                <a:latin typeface="Trebuchet MS" pitchFamily="34" charset="0"/>
              </a:rPr>
              <a:t>“Bersatu dalam Langkah, Merajut Jiwa Aktif, Kreatif, Sportif sebagai Cermin Relawan Solid”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>
            <p:ph type="ctrTitle" sz="full" idx="4294967295"/>
          </p:nvPr>
        </p:nvSpPr>
        <p:spPr>
          <a:xfrm rot="0">
            <a:off x="685800" y="1474787"/>
            <a:ext cx="7772400" cy="14700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>
              <a:defRPr sz="4400"/>
            </a:lvl1pPr>
          </a:lstStyle>
          <a:p>
            <a:pPr lvl="0"/>
            <a:r>
              <a:rPr altLang="en-US" sz="9600" lang="zh-CN">
                <a:solidFill>
                  <a:srgbClr val="FF0000"/>
                </a:solidFill>
              </a:rPr>
              <a:t>S</a:t>
            </a:r>
            <a:r>
              <a:rPr altLang="en-US" sz="9600" lang="zh-CN">
                <a:solidFill>
                  <a:srgbClr val="FFFF00"/>
                </a:solidFill>
              </a:rPr>
              <a:t>E</a:t>
            </a:r>
            <a:r>
              <a:rPr altLang="en-US" sz="9600" lang="zh-CN">
                <a:solidFill>
                  <a:srgbClr val="92D050"/>
                </a:solidFill>
              </a:rPr>
              <a:t>K</a:t>
            </a:r>
            <a:r>
              <a:rPr altLang="en-US" sz="9600" lang="zh-CN">
                <a:solidFill>
                  <a:srgbClr val="00B0F0"/>
                </a:solidFill>
              </a:rPr>
              <a:t>I</a:t>
            </a:r>
            <a:r>
              <a:rPr altLang="en-US" sz="9600" lang="zh-CN">
                <a:solidFill>
                  <a:srgbClr val="7030A0"/>
                </a:solidFill>
              </a:rPr>
              <a:t>A</a:t>
            </a:r>
            <a:r>
              <a:rPr altLang="en-US" sz="9600" lang="zh-CN">
                <a:solidFill>
                  <a:srgbClr val="72BFC5"/>
                </a:solidFill>
              </a:rPr>
              <a:t>N</a:t>
            </a:r>
          </a:p>
        </p:txBody>
      </p:sp>
      <p:sp>
        <p:nvSpPr>
          <p:cNvPr id="1048607" name=""/>
          <p:cNvSpPr/>
          <p:nvPr>
            <p:ph type="subTitle" sz="full" idx="4294967295"/>
          </p:nvPr>
        </p:nvSpPr>
        <p:spPr>
          <a:xfrm rot="0">
            <a:off x="1371600" y="3352800"/>
            <a:ext cx="6400800" cy="22860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lvl="0">
              <a:buNone/>
            </a:pPr>
            <a:r>
              <a:rPr altLang="en-US" sz="6600" lang="zh-CN">
                <a:solidFill>
                  <a:srgbClr val="0070C0"/>
                </a:solidFill>
              </a:rPr>
              <a:t>TERIMA</a:t>
            </a:r>
            <a:r>
              <a:rPr altLang="en-US" sz="6600" lang="zh-CN"/>
              <a:t> </a:t>
            </a:r>
            <a:r>
              <a:rPr altLang="en-US" sz="6600" lang="zh-CN">
                <a:solidFill>
                  <a:srgbClr val="00B050"/>
                </a:solidFill>
              </a:rPr>
              <a:t>KASIH</a:t>
            </a:r>
            <a:r>
              <a:rPr altLang="en-US" sz="6600" lang="zh-CN">
                <a:solidFill>
                  <a:srgbClr val="1E4649"/>
                </a:solidFill>
              </a:rPr>
              <a:t> </a:t>
            </a:r>
          </a:p>
          <a:p>
            <a:pPr lvl="0">
              <a:buNone/>
            </a:pPr>
            <a:r>
              <a:rPr altLang="en-US" sz="6600" lang="zh-CN">
                <a:solidFill>
                  <a:srgbClr val="FFC000"/>
                </a:solidFill>
                <a:sym typeface="Wingdings" pitchFamily="2" charset="2"/>
              </a:rPr>
              <a:t></a:t>
            </a:r>
          </a:p>
        </p:txBody>
      </p:sp>
      <p:grpSp>
        <p:nvGrpSpPr>
          <p:cNvPr id="52" name=""/>
          <p:cNvGrpSpPr/>
          <p:nvPr/>
        </p:nvGrpSpPr>
        <p:grpSpPr>
          <a:xfrm rot="0">
            <a:off x="115887" y="6016625"/>
            <a:ext cx="8875712" cy="906462"/>
            <a:chOff x="0" y="5943600"/>
            <a:chExt cx="8875130" cy="906212"/>
          </a:xfrm>
        </p:grpSpPr>
        <p:pic>
          <p:nvPicPr>
            <p:cNvPr id="2097192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53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93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94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95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96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60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charRg st="14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7"/>
                                        <p:tgtEl>
                                          <p:spTgt spid="1048607">
                                            <p:txEl>
                                              <p:charRg st="14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uiExpand="0" build="whole"/>
      <p:bldP spid="1048607" grpId="0" uiExpand="0" build="p" bldLvl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97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21422150">
            <a:off x="6246812" y="315912"/>
            <a:ext cx="2411412" cy="3121025"/>
          </a:xfrm>
          <a:prstGeom prst="rect"/>
          <a:noFill/>
          <a:ln>
            <a:noFill/>
          </a:ln>
        </p:spPr>
      </p:pic>
      <p:pic>
        <p:nvPicPr>
          <p:cNvPr id="2097198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594533">
            <a:off x="4659312" y="3616325"/>
            <a:ext cx="4052887" cy="3132137"/>
          </a:xfrm>
          <a:prstGeom prst="rect"/>
          <a:noFill/>
          <a:ln>
            <a:noFill/>
          </a:ln>
        </p:spPr>
      </p:pic>
      <p:pic>
        <p:nvPicPr>
          <p:cNvPr id="2097199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21261592">
            <a:off x="282575" y="3622675"/>
            <a:ext cx="2413000" cy="3121025"/>
          </a:xfrm>
          <a:prstGeom prst="rect"/>
          <a:noFill/>
          <a:ln>
            <a:noFill/>
          </a:ln>
        </p:spPr>
      </p:pic>
      <p:sp>
        <p:nvSpPr>
          <p:cNvPr id="104860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pPr lvl="0"/>
            <a:r>
              <a:rPr altLang="en-US" lang="zh-CN">
                <a:solidFill>
                  <a:srgbClr val="FFFF00"/>
                </a:solidFill>
              </a:rPr>
              <a:t>Selamat</a:t>
            </a:r>
            <a:r>
              <a:rPr altLang="en-US" lang="zh-CN"/>
              <a:t> </a:t>
            </a:r>
            <a:r>
              <a:rPr altLang="en-US" lang="zh-CN">
                <a:solidFill>
                  <a:srgbClr val="00B0F0"/>
                </a:solidFill>
              </a:rPr>
              <a:t>Bertanding! </a:t>
            </a:r>
            <a:r>
              <a:rPr altLang="en-US" lang="zh-CN">
                <a:solidFill>
                  <a:srgbClr val="00B050"/>
                </a:solidFill>
                <a:sym typeface="Wingdings" pitchFamily="2" charset="2"/>
              </a:rPr>
              <a:t></a:t>
            </a:r>
          </a:p>
        </p:txBody>
      </p:sp>
      <p:pic>
        <p:nvPicPr>
          <p:cNvPr id="2097200" name="" descr="D:\KSR\vowee\10818661_810812182311818_1458003890_n.jpg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2545190">
            <a:off x="2057400" y="1347787"/>
            <a:ext cx="2159000" cy="3671887"/>
          </a:xfrm>
          <a:prstGeom prst="rect"/>
          <a:noFill/>
          <a:ln>
            <a:noFill/>
          </a:ln>
        </p:spPr>
      </p:pic>
      <p:pic>
        <p:nvPicPr>
          <p:cNvPr id="2097201" name="" descr="D:\KSR\vowee\10818885_810811912311845_1178025296_n.jpg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1905000" y="1100137"/>
            <a:ext cx="5105400" cy="56134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10" presetSubtype="0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1"/>
                                        <p:tgtEl>
                                          <p:spTgt spid="209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09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9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7"/>
                                        <p:tgtEl>
                                          <p:spTgt spid="209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09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09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209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09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09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0"/>
                                        <p:tgtEl>
                                          <p:spTgt spid="209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9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09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35" nodeType="clickEffect" presetClass="entr" presetID="2" presetSubtype="4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37"/>
                                        <p:tgtEl>
                                          <p:spTgt spid="209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38"/>
                                        <p:tgtEl>
                                          <p:spTgt spid="209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uiExpand="0" build="whol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type="title" sz="full" idx="0"/>
          </p:nvPr>
        </p:nvSpPr>
        <p:spPr>
          <a:xfrm rot="0">
            <a:off x="115887" y="274637"/>
            <a:ext cx="8875712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r>
              <a:rPr altLang="en-US" lang="zh-CN"/>
              <a:t>Perawatan Kedaruratan di Rumah</a:t>
            </a:r>
          </a:p>
        </p:txBody>
      </p:sp>
      <p:sp>
        <p:nvSpPr>
          <p:cNvPr id="1048596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endParaRPr altLang="en-US" lang="en-US"/>
          </a:p>
        </p:txBody>
      </p:sp>
      <p:pic>
        <p:nvPicPr>
          <p:cNvPr id="2097183" name="" descr="D:\KSR\vowee\10805511_810812072311829_1314888161_n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81000" y="1285875"/>
            <a:ext cx="3713162" cy="5121275"/>
          </a:xfrm>
          <a:prstGeom prst="rect"/>
          <a:noFill/>
          <a:ln>
            <a:noFill/>
          </a:ln>
        </p:spPr>
      </p:pic>
      <p:pic>
        <p:nvPicPr>
          <p:cNvPr id="2097184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419600" y="4267200"/>
            <a:ext cx="4167187" cy="20574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2" name=""/>
          <p:cNvSpPr/>
          <p:nvPr>
            <p:ph type="title" sz="full" idx="0"/>
          </p:nvPr>
        </p:nvSpPr>
        <p:spPr>
          <a:xfrm rot="0">
            <a:off x="398462" y="152400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4000" lang="en-US"/>
              <a:t>MADYA</a:t>
            </a:r>
          </a:p>
        </p:txBody>
      </p:sp>
      <p:sp>
        <p:nvSpPr>
          <p:cNvPr id="1048593" name=""/>
          <p:cNvSpPr/>
          <p:nvPr>
            <p:ph sz="full" idx="1"/>
          </p:nvPr>
        </p:nvSpPr>
        <p:spPr>
          <a:xfrm rot="0">
            <a:off x="369887" y="1295400"/>
            <a:ext cx="8229600" cy="43434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just" indent="-514350" lvl="0" marL="514350">
              <a:buFont typeface="Trebuchet MS" pitchFamily="34" charset="0"/>
              <a:buAutoNum type="arabicPeriod" startAt="1"/>
            </a:pPr>
            <a:r>
              <a:rPr altLang="en-US" sz="2800" lang="zh-CN"/>
              <a:t>Perawatan Kedaruratan di Rumah diikuti oleh </a:t>
            </a:r>
            <a:r>
              <a:rPr altLang="en-US" sz="2800" lang="en-US"/>
              <a:t>2</a:t>
            </a:r>
            <a:r>
              <a:rPr altLang="en-US" sz="2800" lang="zh-CN"/>
              <a:t> orang, dengan 1 orang sebagai  narator dan </a:t>
            </a:r>
            <a:r>
              <a:rPr altLang="en-US" sz="2800" lang="en-US"/>
              <a:t>1</a:t>
            </a:r>
            <a:r>
              <a:rPr altLang="en-US" sz="2800" lang="zh-CN"/>
              <a:t> orang sebagai pelaku. </a:t>
            </a:r>
          </a:p>
          <a:p>
            <a:pPr algn="just" indent="-514350" lvl="0" marL="514350">
              <a:buFont typeface="Trebuchet MS" pitchFamily="34" charset="0"/>
              <a:buAutoNum type="arabicPeriod" startAt="1"/>
            </a:pPr>
            <a:r>
              <a:rPr altLang="en-US" sz="2800" lang="zh-CN"/>
              <a:t>Penentuan pemeran sebagai narator dan pelaku diundi oleh panitia.</a:t>
            </a:r>
          </a:p>
          <a:p>
            <a:pPr algn="just" indent="-514350" lvl="0" marL="514350">
              <a:buFont typeface="Trebuchet MS" pitchFamily="34" charset="0"/>
              <a:buAutoNum type="arabicPeriod" startAt="1"/>
            </a:pPr>
            <a:r>
              <a:rPr altLang="en-US" sz="2800" lang="zh-CN"/>
              <a:t>Waktu keseluruhan Perawatan Kedaruratan di Rumah selama 20 menit terdiri dari </a:t>
            </a:r>
            <a:r>
              <a:rPr altLang="en-US" sz="2800" lang="en-US"/>
              <a:t>3</a:t>
            </a:r>
            <a:r>
              <a:rPr altLang="en-US" sz="2800" lang="zh-CN"/>
              <a:t> menit persiapan alat dan observasi, 1</a:t>
            </a:r>
            <a:r>
              <a:rPr altLang="en-US" sz="2800" lang="en-US"/>
              <a:t>4</a:t>
            </a:r>
            <a:r>
              <a:rPr altLang="en-US" sz="2800" lang="zh-CN"/>
              <a:t> menit peragaan, dan 3 menit evaluasi. </a:t>
            </a:r>
          </a:p>
        </p:txBody>
      </p:sp>
      <p:grpSp>
        <p:nvGrpSpPr>
          <p:cNvPr id="40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73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41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74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5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6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7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sz="full" idx="1"/>
          </p:nvPr>
        </p:nvSpPr>
        <p:spPr>
          <a:xfrm rot="0">
            <a:off x="228600" y="609600"/>
            <a:ext cx="8647112" cy="55626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just" indent="-514350" lvl="0" marL="514350">
              <a:buFontTx/>
              <a:buAutoNum type="arabicPeriod" startAt="3"/>
            </a:pPr>
            <a:r>
              <a:rPr altLang="en-US" lang="zh-CN"/>
              <a:t>Waktu dimulai ketika NARATOR mengatakan “SIAP” dan diakhiri ketika NARATOR mengatakan “SELESAI”.</a:t>
            </a:r>
          </a:p>
          <a:p>
            <a:pPr algn="just" indent="-514350" lvl="0" marL="514350">
              <a:buFontTx/>
              <a:buAutoNum type="arabicPeriod" startAt="3"/>
            </a:pPr>
            <a:r>
              <a:rPr altLang="en-US" lang="zh-CN"/>
              <a:t>Penilaian menggunakan sistem grid</a:t>
            </a:r>
            <a:r>
              <a:rPr altLang="zh-CN" lang="en-US"/>
              <a:t>.</a:t>
            </a:r>
            <a:endParaRPr altLang="en-US" lang="zh-CN"/>
          </a:p>
          <a:p>
            <a:pPr algn="just" indent="-514350" lvl="0" marL="514350">
              <a:buFontTx/>
              <a:buAutoNum type="arabicPeriod" startAt="3"/>
            </a:pPr>
            <a:r>
              <a:rPr altLang="en-US" lang="zh-CN"/>
              <a:t>Peralatan disediakan oleh panitia (kecuali sarung tangan dan masker)</a:t>
            </a:r>
          </a:p>
          <a:p>
            <a:pPr algn="just" indent="-571500" lvl="0" marL="571500">
              <a:buFontTx/>
              <a:buNone/>
            </a:pPr>
            <a:r>
              <a:rPr altLang="zh-CN" lang="en-US"/>
              <a:t>6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omplain</a:t>
            </a:r>
            <a:r>
              <a:rPr altLang="en-US" lang="zh-CN"/>
              <a:t> tidak dilayani setelah peserta </a:t>
            </a:r>
            <a:r>
              <a:rPr altLang="zh-CN" lang="en-US"/>
              <a:t>meninggalkan</a:t>
            </a:r>
            <a:r>
              <a:rPr altLang="zh-CN" lang="en-US"/>
              <a:t> </a:t>
            </a:r>
            <a:r>
              <a:rPr altLang="zh-CN" lang="en-US"/>
              <a:t>ruangan</a:t>
            </a:r>
            <a:r>
              <a:rPr altLang="zh-CN" lang="en-US"/>
              <a:t> </a:t>
            </a:r>
            <a:r>
              <a:rPr altLang="zh-CN" lang="en-US"/>
              <a:t>lomba</a:t>
            </a:r>
            <a:r>
              <a:rPr altLang="zh-CN" lang="en-US"/>
              <a:t>.</a:t>
            </a:r>
            <a:endParaRPr altLang="en-US" lang="zh-CN"/>
          </a:p>
        </p:txBody>
      </p:sp>
      <p:grpSp>
        <p:nvGrpSpPr>
          <p:cNvPr id="34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63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35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64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5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6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7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>
            <p:ph sz="full" idx="1"/>
          </p:nvPr>
        </p:nvSpPr>
        <p:spPr>
          <a:xfrm rot="0">
            <a:off x="457200" y="609600"/>
            <a:ext cx="8229600" cy="56356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algn="just" indent="-571500" lvl="0" marL="571500">
              <a:buFontTx/>
              <a:buNone/>
            </a:pPr>
            <a:r>
              <a:rPr altLang="en-US" lang="zh-CN"/>
              <a:t> </a:t>
            </a:r>
            <a:endParaRPr altLang="en-US" lang="zh-CN"/>
          </a:p>
          <a:p>
            <a:pPr indent="-571500" lvl="0" marL="571500">
              <a:buFont typeface="Trebuchet MS" pitchFamily="34" charset="0"/>
              <a:buAutoNum type="arabicPeriod" startAt="5"/>
            </a:pPr>
            <a:endParaRPr altLang="en-US" lang="zh-CN"/>
          </a:p>
        </p:txBody>
      </p:sp>
      <p:grpSp>
        <p:nvGrpSpPr>
          <p:cNvPr id="27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53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28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54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55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56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57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7" name=""/>
          <p:cNvSpPr/>
          <p:nvPr>
            <p:ph sz="full" idx="1"/>
          </p:nvPr>
        </p:nvSpPr>
        <p:spPr>
          <a:xfrm rot="0">
            <a:off x="457200" y="12954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lvl="0"/>
            <a:r>
              <a:rPr altLang="en-US" lang="zh-CN"/>
              <a:t>Madya</a:t>
            </a:r>
          </a:p>
          <a:p>
            <a:pPr lvl="0">
              <a:buFont typeface="Trebuchet MS" pitchFamily="34" charset="0"/>
              <a:buAutoNum type="arabicPeriod" startAt="1"/>
            </a:pPr>
            <a:r>
              <a:rPr altLang="en-US" lang="zh-CN"/>
              <a:t>Penataan tempat tidur</a:t>
            </a:r>
          </a:p>
          <a:p>
            <a:pPr lvl="0">
              <a:buFont typeface="Trebuchet MS" pitchFamily="34" charset="0"/>
              <a:buAutoNum type="arabicPeriod" startAt="1"/>
            </a:pPr>
            <a:r>
              <a:rPr altLang="en-US" lang="zh-CN"/>
              <a:t>Pemeriksaan tanda vital</a:t>
            </a:r>
          </a:p>
          <a:p>
            <a:pPr lvl="0">
              <a:buFont typeface="Trebuchet MS" pitchFamily="34" charset="0"/>
              <a:buAutoNum type="arabicPeriod" startAt="1"/>
            </a:pPr>
            <a:r>
              <a:rPr altLang="en-US" lang="zh-CN"/>
              <a:t>Menyajikan dan memberi makan</a:t>
            </a:r>
          </a:p>
          <a:p>
            <a:pPr lvl="0">
              <a:buFont typeface="Trebuchet MS" pitchFamily="34" charset="0"/>
              <a:buAutoNum type="arabicPeriod" startAt="1"/>
            </a:pPr>
            <a:r>
              <a:rPr altLang="en-US" lang="zh-CN"/>
              <a:t>Mengompres</a:t>
            </a:r>
          </a:p>
          <a:p>
            <a:pPr lvl="0">
              <a:buFont typeface="Trebuchet MS" pitchFamily="34" charset="0"/>
              <a:buAutoNum type="arabicPeriod" startAt="1"/>
            </a:pPr>
            <a:r>
              <a:rPr altLang="en-US" lang="zh-CN"/>
              <a:t>Memotong kuku</a:t>
            </a:r>
          </a:p>
          <a:p>
            <a:pPr lvl="0"/>
            <a:endParaRPr altLang="en-US" lang="zh-CN"/>
          </a:p>
          <a:p>
            <a:pPr lvl="0"/>
            <a:endParaRPr altLang="en-US" lang="zh-CN"/>
          </a:p>
        </p:txBody>
      </p:sp>
      <p:grpSp>
        <p:nvGrpSpPr>
          <p:cNvPr id="31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58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32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59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0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1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62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  <p:sp>
        <p:nvSpPr>
          <p:cNvPr id="1048588" name=""/>
          <p:cNvSpPr txBox="1"/>
          <p:nvPr/>
        </p:nvSpPr>
        <p:spPr>
          <a:xfrm rot="0">
            <a:off x="76200" y="533400"/>
            <a:ext cx="9144000" cy="584200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3200" lang="en-US">
                <a:latin typeface="Trebuchet MS" pitchFamily="34" charset="0"/>
              </a:rPr>
              <a:t>Batasan Materi Perawatan Kedaruratan di Rumah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r>
              <a:rPr altLang="en-US" lang="zh-CN"/>
              <a:t>WIRA</a:t>
            </a:r>
          </a:p>
        </p:txBody>
      </p:sp>
      <p:sp>
        <p:nvSpPr>
          <p:cNvPr id="1048591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indent="-514350" lvl="0" marL="514350">
              <a:buFontTx/>
              <a:buAutoNum type="arabicPeriod" startAt="1"/>
            </a:pPr>
            <a:r>
              <a:rPr altLang="en-US" lang="zh-CN"/>
              <a:t>Penilaian menggunakan sistem grid  dengan penilaian sempurna, tidak sempurna, dan tidak dilakukan.</a:t>
            </a:r>
          </a:p>
          <a:p>
            <a:pPr indent="-514350" lvl="0" marL="514350">
              <a:buFontTx/>
              <a:buAutoNum type="arabicPeriod" startAt="1"/>
            </a:pPr>
            <a:r>
              <a:rPr altLang="en-US" lang="zh-CN"/>
              <a:t>Buku Panduan yang digunakan adalah  buku  Panduan  Perawatan Kedaruratan di Rumah yang diterbitkan oleh Kantor Pusat Palang Merah Indonesia tahun  2011, disesuaikan dengan kurikulum PMR Madya/Wira. </a:t>
            </a:r>
          </a:p>
          <a:p>
            <a:pPr indent="-514350" lvl="0" marL="514350">
              <a:buFontTx/>
              <a:buAutoNum type="arabicPeriod" startAt="1"/>
            </a:pPr>
            <a:endParaRPr altLang="en-US" lang="zh-CN"/>
          </a:p>
          <a:p>
            <a:pPr indent="-514350" lvl="0" marL="514350">
              <a:buFontTx/>
              <a:buAutoNum type="arabicPeriod" startAt="1"/>
            </a:pPr>
            <a:endParaRPr altLang="en-US" lang="zh-CN"/>
          </a:p>
          <a:p>
            <a:pPr indent="-514350" lvl="0" marL="514350">
              <a:buFontTx/>
              <a:buNone/>
            </a:pPr>
            <a:r>
              <a:rPr altLang="en-US" lang="zh-CN"/>
              <a:t> </a:t>
            </a:r>
          </a:p>
        </p:txBody>
      </p:sp>
      <p:grpSp>
        <p:nvGrpSpPr>
          <p:cNvPr id="37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68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38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69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0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1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72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4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indent="-514350" lvl="0" marL="514350">
              <a:buFont typeface="Trebuchet MS" pitchFamily="34" charset="0"/>
              <a:buAutoNum type="arabicPeriod" startAt="3"/>
            </a:pPr>
            <a:r>
              <a:rPr altLang="en-US" lang="zh-CN"/>
              <a:t>Komplain tidak dilayani setelah peserta menandatangani grid nilai.</a:t>
            </a:r>
          </a:p>
          <a:p>
            <a:pPr indent="-514350" lvl="0" marL="514350">
              <a:buFontTx/>
              <a:buNone/>
            </a:pPr>
            <a:endParaRPr altLang="en-US" lang="zh-CN"/>
          </a:p>
          <a:p>
            <a:pPr indent="-514350" lvl="0" marL="514350">
              <a:buFontTx/>
              <a:buNone/>
            </a:pPr>
            <a:endParaRPr altLang="en-US" lang="zh-CN"/>
          </a:p>
          <a:p>
            <a:pPr indent="-514350" lvl="0" marL="514350">
              <a:buFontTx/>
              <a:buNone/>
            </a:pPr>
            <a:endParaRPr altLang="en-US" lang="zh-CN"/>
          </a:p>
        </p:txBody>
      </p:sp>
      <p:grpSp>
        <p:nvGrpSpPr>
          <p:cNvPr id="43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78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44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79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80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81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82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9" name=""/>
          <p:cNvSpPr/>
          <p:nvPr>
            <p:ph sz="full" idx="1"/>
          </p:nvPr>
        </p:nvSpPr>
        <p:spPr>
          <a:xfrm rot="0">
            <a:off x="635860" y="1108074"/>
            <a:ext cx="7454753" cy="4519607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rebuchet MS" pitchFamily="34" charset="0"/>
                <a:sym typeface="Arial" pitchFamily="0" charset="0"/>
              </a:defRPr>
            </a:lvl5pPr>
          </a:lstStyle>
          <a:p>
            <a:pPr lvl="0"/>
            <a:r>
              <a:rPr altLang="en-US" sz="2000" lang="zh-CN"/>
              <a:t>Wira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Membantu BAB/BAK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Memandikan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Mencuci rambut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Mobilisasi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Uap </a:t>
            </a:r>
            <a:r>
              <a:rPr altLang="zh-CN" sz="2000" lang="en-US"/>
              <a:t>hangat</a:t>
            </a:r>
            <a:endParaRPr altLang="en-US" sz="2000" lang="zh-CN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Penataan tempat tidur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Pemeriksaan tanda vital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Menyajikan dan memberi makan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Mengompres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r>
              <a:rPr altLang="en-US" sz="2000" lang="zh-CN"/>
              <a:t>Memotong kuku</a:t>
            </a:r>
            <a:endParaRPr sz="2000"/>
          </a:p>
          <a:p>
            <a:pPr lvl="0">
              <a:buFont typeface="Trebuchet MS" pitchFamily="34" charset="0"/>
              <a:buAutoNum type="arabicPeriod" startAt="1"/>
            </a:pPr>
            <a:endParaRPr altLang="en-US" sz="2000" lang="zh-CN"/>
          </a:p>
        </p:txBody>
      </p:sp>
      <p:grpSp>
        <p:nvGrpSpPr>
          <p:cNvPr id="48" name=""/>
          <p:cNvGrpSpPr/>
          <p:nvPr/>
        </p:nvGrpSpPr>
        <p:grpSpPr>
          <a:xfrm rot="0">
            <a:off x="0" y="5943600"/>
            <a:ext cx="8875712" cy="906462"/>
            <a:chOff x="0" y="5943600"/>
            <a:chExt cx="8875130" cy="906212"/>
          </a:xfrm>
        </p:grpSpPr>
        <p:pic>
          <p:nvPicPr>
            <p:cNvPr id="2097186" name="" descr="L:\PROJECT\6b6d5c3afb7aeed56cd973682df39ae1.jpg"/>
            <p:cNvPicPr>
              <a:picLocks/>
            </p:cNvPicPr>
            <p:nvPr/>
          </p:nvPicPr>
          <p:blipFill>
            <a:blip xmlns:r="http://schemas.openxmlformats.org/officeDocument/2006/relationships" r:embed="rId1"/>
            <a:srcRect l="0" t="0" r="0" b="0"/>
            <a:stretch>
              <a:fillRect/>
            </a:stretch>
          </p:blipFill>
          <p:spPr>
            <a:xfrm rot="0">
              <a:off x="0" y="5943600"/>
              <a:ext cx="4791075" cy="906212"/>
            </a:xfrm>
            <a:prstGeom prst="rect"/>
            <a:noFill/>
            <a:ln>
              <a:noFill/>
            </a:ln>
          </p:spPr>
        </p:pic>
        <p:grpSp>
          <p:nvGrpSpPr>
            <p:cNvPr id="49" name=""/>
            <p:cNvGrpSpPr/>
            <p:nvPr/>
          </p:nvGrpSpPr>
          <p:grpSpPr>
            <a:xfrm rot="0">
              <a:off x="4876800" y="6096000"/>
              <a:ext cx="3998330" cy="635000"/>
              <a:chOff x="4876800" y="6096000"/>
              <a:chExt cx="3998330" cy="635000"/>
            </a:xfrm>
          </p:grpSpPr>
          <p:pic>
            <p:nvPicPr>
              <p:cNvPr id="2097187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7579451" y="6119657"/>
                <a:ext cx="573949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88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6172993" y="6096000"/>
                <a:ext cx="1320219" cy="635000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89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4876800" y="6119658"/>
                <a:ext cx="1209953" cy="587686"/>
              </a:xfrm>
              <a:prstGeom prst="rect"/>
              <a:noFill/>
              <a:ln>
                <a:noFill/>
              </a:ln>
            </p:spPr>
          </p:pic>
          <p:pic>
            <p:nvPicPr>
              <p:cNvPr id="2097190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5"/>
              <a:srcRect l="0" t="0" r="0" b="0"/>
              <a:stretch>
                <a:fillRect/>
              </a:stretch>
            </p:blipFill>
            <p:spPr>
              <a:xfrm rot="0">
                <a:off x="8303845" y="6138144"/>
                <a:ext cx="571285" cy="569199"/>
              </a:xfrm>
              <a:prstGeom prst="rect"/>
              <a:noFill/>
              <a:ln>
                <a:noFill/>
              </a:ln>
            </p:spPr>
          </p:pic>
        </p:grpSp>
      </p:grpSp>
      <p:sp>
        <p:nvSpPr>
          <p:cNvPr id="1048600" name=""/>
          <p:cNvSpPr/>
          <p:nvPr>
            <p:ph type="title" sz="full" idx="0"/>
          </p:nvPr>
        </p:nvSpPr>
        <p:spPr>
          <a:xfrm rot="0">
            <a:off x="457200" y="584200"/>
            <a:ext cx="8229600" cy="523875"/>
          </a:xfrm>
          <a:prstGeom prst="rect"/>
          <a:noFill/>
          <a:ln>
            <a:noFill/>
          </a:ln>
        </p:spPr>
        <p:txBody>
          <a:bodyPr anchor="ctr" bIns="45720" lIns="91440" rIns="91440" tIns="45720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rebuchet MS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2800" lang="zh-CN"/>
              <a:t>Batasan Materi Perawatan Kedaruratan di Rumah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alfiah</dc:creator>
  <cp:lastModifiedBy>Rochmah Fitria Dewi</cp:lastModifiedBy>
  <dcterms:created xsi:type="dcterms:W3CDTF">2007-03-21T20:58:32Z</dcterms:created>
  <dcterms:modified xsi:type="dcterms:W3CDTF">2017-12-17T22:55:33Z</dcterms:modified>
</cp:coreProperties>
</file>